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56" r:id="rId3"/>
    <p:sldMasterId id="2147483792" r:id="rId4"/>
  </p:sldMasterIdLst>
  <p:notesMasterIdLst>
    <p:notesMasterId r:id="rId26"/>
  </p:notesMasterIdLst>
  <p:handoutMasterIdLst>
    <p:handoutMasterId r:id="rId27"/>
  </p:handoutMasterIdLst>
  <p:sldIdLst>
    <p:sldId id="266" r:id="rId5"/>
    <p:sldId id="267" r:id="rId6"/>
    <p:sldId id="302" r:id="rId7"/>
    <p:sldId id="333" r:id="rId8"/>
    <p:sldId id="330" r:id="rId9"/>
    <p:sldId id="335" r:id="rId10"/>
    <p:sldId id="285" r:id="rId11"/>
    <p:sldId id="293" r:id="rId12"/>
    <p:sldId id="321" r:id="rId13"/>
    <p:sldId id="320" r:id="rId14"/>
    <p:sldId id="324" r:id="rId15"/>
    <p:sldId id="325" r:id="rId16"/>
    <p:sldId id="326" r:id="rId17"/>
    <p:sldId id="322" r:id="rId18"/>
    <p:sldId id="260" r:id="rId19"/>
    <p:sldId id="328" r:id="rId20"/>
    <p:sldId id="332" r:id="rId21"/>
    <p:sldId id="334" r:id="rId22"/>
    <p:sldId id="327" r:id="rId23"/>
    <p:sldId id="331" r:id="rId24"/>
    <p:sldId id="307" r:id="rId25"/>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200"/>
    <a:srgbClr val="A45200"/>
    <a:srgbClr val="3D7892"/>
    <a:srgbClr val="FFFFCC"/>
    <a:srgbClr val="FF5050"/>
    <a:srgbClr val="FF7C8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16" autoAdjust="0"/>
    <p:restoredTop sz="90099" autoAdjust="0"/>
  </p:normalViewPr>
  <p:slideViewPr>
    <p:cSldViewPr snapToGrid="0">
      <p:cViewPr>
        <p:scale>
          <a:sx n="80" d="100"/>
          <a:sy n="80" d="100"/>
        </p:scale>
        <p:origin x="-996" y="-90"/>
      </p:cViewPr>
      <p:guideLst>
        <p:guide orient="horz" pos="2160"/>
        <p:guide pos="2880"/>
      </p:guideLst>
    </p:cSldViewPr>
  </p:slideViewPr>
  <p:outlineViewPr>
    <p:cViewPr>
      <p:scale>
        <a:sx n="33" d="100"/>
        <a:sy n="33" d="100"/>
      </p:scale>
      <p:origin x="0" y="1959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1590" y="-102"/>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4" cy="352374"/>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sz="quarter" idx="1"/>
          </p:nvPr>
        </p:nvSpPr>
        <p:spPr>
          <a:xfrm>
            <a:off x="5273002" y="0"/>
            <a:ext cx="4033944" cy="352374"/>
          </a:xfrm>
          <a:prstGeom prst="rect">
            <a:avLst/>
          </a:prstGeom>
        </p:spPr>
        <p:txBody>
          <a:bodyPr vert="horz" lIns="92519" tIns="46259" rIns="92519" bIns="46259" rtlCol="0"/>
          <a:lstStyle>
            <a:lvl1pPr algn="r">
              <a:defRPr sz="1200"/>
            </a:lvl1pPr>
          </a:lstStyle>
          <a:p>
            <a:fld id="{7B1854B0-6195-4A88-81C5-43DB139A7964}" type="datetimeFigureOut">
              <a:rPr lang="en-US" smtClean="0"/>
              <a:t>4/13/2016</a:t>
            </a:fld>
            <a:endParaRPr lang="en-US" dirty="0"/>
          </a:p>
        </p:txBody>
      </p:sp>
      <p:sp>
        <p:nvSpPr>
          <p:cNvPr id="4" name="Footer Placeholder 3"/>
          <p:cNvSpPr>
            <a:spLocks noGrp="1"/>
          </p:cNvSpPr>
          <p:nvPr>
            <p:ph type="ftr" sz="quarter" idx="2"/>
          </p:nvPr>
        </p:nvSpPr>
        <p:spPr>
          <a:xfrm>
            <a:off x="1" y="6670728"/>
            <a:ext cx="4033944" cy="352374"/>
          </a:xfrm>
          <a:prstGeom prst="rect">
            <a:avLst/>
          </a:prstGeom>
        </p:spPr>
        <p:txBody>
          <a:bodyPr vert="horz" lIns="92519" tIns="46259" rIns="92519" bIns="462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002" y="6670728"/>
            <a:ext cx="4033944" cy="352374"/>
          </a:xfrm>
          <a:prstGeom prst="rect">
            <a:avLst/>
          </a:prstGeom>
        </p:spPr>
        <p:txBody>
          <a:bodyPr vert="horz" lIns="92519" tIns="46259" rIns="92519" bIns="46259" rtlCol="0" anchor="b"/>
          <a:lstStyle>
            <a:lvl1pPr algn="r">
              <a:defRPr sz="1200"/>
            </a:lvl1pPr>
          </a:lstStyle>
          <a:p>
            <a:fld id="{31DC5EDD-3E9B-41A9-A969-07E205D20DA8}" type="slidenum">
              <a:rPr lang="en-US" smtClean="0"/>
              <a:t>‹#›</a:t>
            </a:fld>
            <a:endParaRPr lang="en-US" dirty="0"/>
          </a:p>
        </p:txBody>
      </p:sp>
    </p:spTree>
    <p:extLst>
      <p:ext uri="{BB962C8B-B14F-4D97-AF65-F5344CB8AC3E}">
        <p14:creationId xmlns:p14="http://schemas.microsoft.com/office/powerpoint/2010/main" val="22479240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4" cy="352374"/>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idx="1"/>
          </p:nvPr>
        </p:nvSpPr>
        <p:spPr>
          <a:xfrm>
            <a:off x="5273002" y="0"/>
            <a:ext cx="4033944" cy="352374"/>
          </a:xfrm>
          <a:prstGeom prst="rect">
            <a:avLst/>
          </a:prstGeom>
        </p:spPr>
        <p:txBody>
          <a:bodyPr vert="horz" lIns="92519" tIns="46259" rIns="92519" bIns="46259" rtlCol="0"/>
          <a:lstStyle>
            <a:lvl1pPr algn="r">
              <a:defRPr sz="1200"/>
            </a:lvl1pPr>
          </a:lstStyle>
          <a:p>
            <a:fld id="{7B037E6F-E8DD-4301-9A3F-DC350FC0F6EF}" type="datetimeFigureOut">
              <a:rPr lang="en-US" smtClean="0"/>
              <a:t>4/13/2016</a:t>
            </a:fld>
            <a:endParaRPr lang="en-US" dirty="0"/>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2519" tIns="46259" rIns="92519" bIns="46259" rtlCol="0" anchor="ctr"/>
          <a:lstStyle/>
          <a:p>
            <a:endParaRPr lang="en-US" dirty="0"/>
          </a:p>
        </p:txBody>
      </p:sp>
      <p:sp>
        <p:nvSpPr>
          <p:cNvPr id="5" name="Notes Placeholder 4"/>
          <p:cNvSpPr>
            <a:spLocks noGrp="1"/>
          </p:cNvSpPr>
          <p:nvPr>
            <p:ph type="body" sz="quarter" idx="3"/>
          </p:nvPr>
        </p:nvSpPr>
        <p:spPr>
          <a:xfrm>
            <a:off x="930911" y="3379868"/>
            <a:ext cx="7447280" cy="2765346"/>
          </a:xfrm>
          <a:prstGeom prst="rect">
            <a:avLst/>
          </a:prstGeom>
        </p:spPr>
        <p:txBody>
          <a:bodyPr vert="horz" lIns="92519" tIns="46259" rIns="92519" bIns="46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70728"/>
            <a:ext cx="4033944" cy="352374"/>
          </a:xfrm>
          <a:prstGeom prst="rect">
            <a:avLst/>
          </a:prstGeom>
        </p:spPr>
        <p:txBody>
          <a:bodyPr vert="horz" lIns="92519" tIns="46259" rIns="92519" bIns="462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2" y="6670728"/>
            <a:ext cx="4033944" cy="352374"/>
          </a:xfrm>
          <a:prstGeom prst="rect">
            <a:avLst/>
          </a:prstGeom>
        </p:spPr>
        <p:txBody>
          <a:bodyPr vert="horz" lIns="92519" tIns="46259" rIns="92519" bIns="46259" rtlCol="0" anchor="b"/>
          <a:lstStyle>
            <a:lvl1pPr algn="r">
              <a:defRPr sz="1200"/>
            </a:lvl1pPr>
          </a:lstStyle>
          <a:p>
            <a:fld id="{E883C39C-EAE7-4DAD-9F53-C083D5B0B342}" type="slidenum">
              <a:rPr lang="en-US" smtClean="0"/>
              <a:t>‹#›</a:t>
            </a:fld>
            <a:endParaRPr lang="en-US" dirty="0"/>
          </a:p>
        </p:txBody>
      </p:sp>
    </p:spTree>
    <p:extLst>
      <p:ext uri="{BB962C8B-B14F-4D97-AF65-F5344CB8AC3E}">
        <p14:creationId xmlns:p14="http://schemas.microsoft.com/office/powerpoint/2010/main" val="34600676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slide" Target="../slides/slide5.xml"/><Relationship Id="rId4" Type="http://schemas.openxmlformats.org/officeDocument/2006/relationships/slide" Target="../slides/slide14.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r>
              <a:rPr lang="en-US" dirty="0" smtClean="0"/>
              <a:t>Title Page - Dates and Times of workshop</a:t>
            </a:r>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1</a:t>
            </a:fld>
            <a:endParaRPr lang="en-US" dirty="0"/>
          </a:p>
        </p:txBody>
      </p:sp>
    </p:spTree>
    <p:extLst>
      <p:ext uri="{BB962C8B-B14F-4D97-AF65-F5344CB8AC3E}">
        <p14:creationId xmlns:p14="http://schemas.microsoft.com/office/powerpoint/2010/main" val="206524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what is to be considered in the EOR pressure loss calculations</a:t>
            </a:r>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10</a:t>
            </a:fld>
            <a:endParaRPr lang="en-US" dirty="0"/>
          </a:p>
        </p:txBody>
      </p:sp>
    </p:spTree>
    <p:extLst>
      <p:ext uri="{BB962C8B-B14F-4D97-AF65-F5344CB8AC3E}">
        <p14:creationId xmlns:p14="http://schemas.microsoft.com/office/powerpoint/2010/main" val="2438210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CVWD Residential Fire Sprinkler Guide with required table</a:t>
            </a:r>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11</a:t>
            </a:fld>
            <a:endParaRPr lang="en-US" dirty="0"/>
          </a:p>
        </p:txBody>
      </p:sp>
    </p:spTree>
    <p:extLst>
      <p:ext uri="{BB962C8B-B14F-4D97-AF65-F5344CB8AC3E}">
        <p14:creationId xmlns:p14="http://schemas.microsoft.com/office/powerpoint/2010/main" val="164117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CVWD Residential Fire Sprinkler Guide with required table</a:t>
            </a:r>
          </a:p>
          <a:p>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12</a:t>
            </a:fld>
            <a:endParaRPr lang="en-US" dirty="0"/>
          </a:p>
        </p:txBody>
      </p:sp>
    </p:spTree>
    <p:extLst>
      <p:ext uri="{BB962C8B-B14F-4D97-AF65-F5344CB8AC3E}">
        <p14:creationId xmlns:p14="http://schemas.microsoft.com/office/powerpoint/2010/main" val="459563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CVWD Residential Fire Sprinkler Guide </a:t>
            </a:r>
            <a:r>
              <a:rPr lang="en-US" dirty="0" smtClean="0"/>
              <a:t>Additional Information</a:t>
            </a:r>
            <a:endParaRPr lang="en-US" dirty="0"/>
          </a:p>
          <a:p>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13</a:t>
            </a:fld>
            <a:endParaRPr lang="en-US" dirty="0"/>
          </a:p>
        </p:txBody>
      </p:sp>
    </p:spTree>
    <p:extLst>
      <p:ext uri="{BB962C8B-B14F-4D97-AF65-F5344CB8AC3E}">
        <p14:creationId xmlns:p14="http://schemas.microsoft.com/office/powerpoint/2010/main" val="422254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Pressure Zones and Reservoir Table</a:t>
            </a:r>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14</a:t>
            </a:fld>
            <a:endParaRPr lang="en-US" dirty="0"/>
          </a:p>
        </p:txBody>
      </p:sp>
    </p:spTree>
    <p:extLst>
      <p:ext uri="{BB962C8B-B14F-4D97-AF65-F5344CB8AC3E}">
        <p14:creationId xmlns:p14="http://schemas.microsoft.com/office/powerpoint/2010/main" val="2254433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r>
              <a:rPr lang="en-US" dirty="0" smtClean="0"/>
              <a:t>Example</a:t>
            </a:r>
            <a:r>
              <a:rPr lang="en-US" baseline="0" dirty="0" smtClean="0"/>
              <a:t> 1 </a:t>
            </a:r>
          </a:p>
          <a:p>
            <a:r>
              <a:rPr lang="en-US" baseline="0" dirty="0" smtClean="0"/>
              <a:t>What is needed to calculate the meter and service line size</a:t>
            </a:r>
          </a:p>
          <a:p>
            <a:endParaRPr lang="en-US" baseline="0" dirty="0" smtClean="0"/>
          </a:p>
          <a:p>
            <a:r>
              <a:rPr lang="en-US" baseline="0" dirty="0" smtClean="0"/>
              <a:t> </a:t>
            </a:r>
            <a:r>
              <a:rPr lang="en-US" b="1" u="sng" baseline="0" dirty="0" smtClean="0">
                <a:effectLst>
                  <a:outerShdw blurRad="38100" dist="38100" dir="2700000" algn="tl">
                    <a:srgbClr val="000000">
                      <a:alpha val="43137"/>
                    </a:srgbClr>
                  </a:outerShdw>
                </a:effectLst>
              </a:rPr>
              <a:t>Required Information</a:t>
            </a:r>
          </a:p>
          <a:p>
            <a:endParaRPr lang="en-US" baseline="0" dirty="0" smtClean="0"/>
          </a:p>
          <a:p>
            <a:pPr marL="171450" indent="-171450">
              <a:buFont typeface="Arial" panose="020B0604020202020204" pitchFamily="34" charset="0"/>
              <a:buChar char="•"/>
            </a:pPr>
            <a:r>
              <a:rPr lang="en-US" baseline="0" dirty="0" smtClean="0"/>
              <a:t>Determine CVWD Pressure Zone</a:t>
            </a:r>
          </a:p>
          <a:p>
            <a:pPr marL="171450" indent="-171450">
              <a:buFont typeface="Arial" panose="020B0604020202020204" pitchFamily="34" charset="0"/>
              <a:buChar char="•"/>
            </a:pPr>
            <a:r>
              <a:rPr lang="en-US" baseline="0" dirty="0" smtClean="0"/>
              <a:t>Reservoir elevation and height of reservoir</a:t>
            </a:r>
          </a:p>
          <a:p>
            <a:pPr marL="171450" indent="-171450">
              <a:buFont typeface="Arial" panose="020B0604020202020204" pitchFamily="34" charset="0"/>
              <a:buChar char="•"/>
            </a:pPr>
            <a:r>
              <a:rPr lang="en-US" baseline="0" dirty="0" smtClean="0"/>
              <a:t>Meter elevation</a:t>
            </a:r>
          </a:p>
          <a:p>
            <a:pPr marL="171450" indent="-171450">
              <a:buFont typeface="Arial" panose="020B0604020202020204" pitchFamily="34" charset="0"/>
              <a:buChar char="•"/>
            </a:pPr>
            <a:r>
              <a:rPr lang="en-US" baseline="0" dirty="0" smtClean="0"/>
              <a:t>Service run length</a:t>
            </a:r>
          </a:p>
          <a:p>
            <a:pPr marL="171450" indent="-171450">
              <a:buFont typeface="Arial" panose="020B0604020202020204" pitchFamily="34" charset="0"/>
              <a:buChar char="•"/>
            </a:pPr>
            <a:r>
              <a:rPr lang="en-US" baseline="0" dirty="0" smtClean="0"/>
              <a:t>Worst Case condition of Fire Sprinkler or Domestic Water Demand</a:t>
            </a:r>
          </a:p>
          <a:p>
            <a:pPr marL="171450" indent="-171450">
              <a:buFont typeface="Arial" panose="020B0604020202020204" pitchFamily="34" charset="0"/>
              <a:buChar char="•"/>
            </a:pPr>
            <a:r>
              <a:rPr lang="en-US" baseline="0" dirty="0" smtClean="0"/>
              <a:t>Calculate Pressure Loss from water main to customer side of meter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15</a:t>
            </a:fld>
            <a:endParaRPr lang="en-US" dirty="0"/>
          </a:p>
        </p:txBody>
      </p:sp>
    </p:spTree>
    <p:extLst>
      <p:ext uri="{BB962C8B-B14F-4D97-AF65-F5344CB8AC3E}">
        <p14:creationId xmlns:p14="http://schemas.microsoft.com/office/powerpoint/2010/main" val="3518633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1</a:t>
            </a:r>
          </a:p>
          <a:p>
            <a:r>
              <a:rPr lang="en-US" dirty="0" smtClean="0"/>
              <a:t>Walk thru process</a:t>
            </a:r>
          </a:p>
          <a:p>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3" action="ppaction://hlinksldjump"/>
              </a:rPr>
              <a:t>Pressure Zone</a:t>
            </a:r>
            <a:r>
              <a:rPr lang="en-US" sz="1200" dirty="0" smtClean="0"/>
              <a:t>	Middleton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ction="ppaction://hlinksldjump"/>
              </a:rPr>
              <a:t>Reservoir</a:t>
            </a:r>
            <a:r>
              <a:rPr lang="en-US" sz="1200" dirty="0" smtClean="0"/>
              <a:t>		Res7802</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Meter Elev. 	-100.50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Fire Sprinkler	30 gpm/60 psi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Domestic 		25 gpm/45 psi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Service Length	50 Lin Ft</a:t>
            </a:r>
          </a:p>
          <a:p>
            <a:pPr marL="171450" indent="-171450">
              <a:buFont typeface="Arial" panose="020B0604020202020204" pitchFamily="34" charset="0"/>
              <a:buChar char="•"/>
            </a:pPr>
            <a:r>
              <a:rPr lang="en-US" sz="1200" dirty="0" smtClean="0">
                <a:hlinkClick r:id="rId5" action="ppaction://hlinksldjump"/>
              </a:rPr>
              <a:t>Try ¾”M/1”S</a:t>
            </a: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Perform pressure loss calculations for the fittings, copper pipe (remember</a:t>
            </a:r>
            <a:r>
              <a:rPr lang="en-US" sz="1200" baseline="0" dirty="0" smtClean="0"/>
              <a:t> nominal pipe diameter for type K copper) and meter</a:t>
            </a:r>
            <a:endParaRPr lang="en-US" sz="1200" dirty="0" smtClean="0"/>
          </a:p>
          <a:p>
            <a:pPr marL="171450" indent="-171450">
              <a:buFont typeface="Arial" panose="020B0604020202020204" pitchFamily="34" charset="0"/>
              <a:buChar cha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Result for the </a:t>
            </a:r>
            <a:r>
              <a:rPr lang="en-US" sz="1200" dirty="0" smtClean="0">
                <a:hlinkClick r:id="rId5" action="ppaction://hlinksldjump"/>
              </a:rPr>
              <a:t>¾”M/1”S</a:t>
            </a:r>
            <a:endParaRPr lang="en-US" sz="1200" dirty="0" smtClean="0"/>
          </a:p>
          <a:p>
            <a:pPr marL="171450" indent="-171450">
              <a:buFont typeface="Arial" panose="020B0604020202020204" pitchFamily="34" charset="0"/>
              <a:buChar char="•"/>
            </a:pPr>
            <a:r>
              <a:rPr lang="en-US" sz="1200" dirty="0" smtClean="0">
                <a:solidFill>
                  <a:srgbClr val="FF0000"/>
                </a:solidFill>
              </a:rPr>
              <a:t>Pc=38.1 psi &gt;&gt;&gt; Which doesn’t meet our need 60 psi</a:t>
            </a:r>
          </a:p>
          <a:p>
            <a:pPr marL="171450" indent="-171450">
              <a:buFont typeface="Arial" panose="020B0604020202020204" pitchFamily="34" charset="0"/>
              <a:buChar char="•"/>
            </a:pPr>
            <a:endParaRPr lang="en-US" sz="1200" dirty="0" smtClean="0">
              <a:solidFill>
                <a:srgbClr val="FF0000"/>
              </a:solidFill>
            </a:endParaRPr>
          </a:p>
          <a:p>
            <a:pPr marL="171450" indent="-171450">
              <a:buFont typeface="Arial" panose="020B0604020202020204" pitchFamily="34" charset="0"/>
              <a:buChar char="•"/>
            </a:pPr>
            <a:r>
              <a:rPr lang="en-US" sz="1200" dirty="0" smtClean="0">
                <a:solidFill>
                  <a:srgbClr val="FF0000"/>
                </a:solidFill>
              </a:rPr>
              <a:t>Try 1”M/1 ½“S</a:t>
            </a:r>
          </a:p>
          <a:p>
            <a:pPr marL="171450" indent="-171450">
              <a:buFont typeface="Arial" panose="020B0604020202020204" pitchFamily="34" charset="0"/>
              <a:buChar char="•"/>
            </a:pPr>
            <a:endParaRPr lang="en-US" sz="1200" dirty="0" smtClean="0">
              <a:solidFill>
                <a:srgbClr val="FF0000"/>
              </a:solidFill>
            </a:endParaRPr>
          </a:p>
          <a:p>
            <a:pPr marL="171450" indent="-171450">
              <a:buFont typeface="Arial" panose="020B0604020202020204" pitchFamily="34" charset="0"/>
              <a:buChar char="•"/>
            </a:pPr>
            <a:r>
              <a:rPr lang="en-US" sz="1200" dirty="0" smtClean="0">
                <a:solidFill>
                  <a:srgbClr val="FF0000"/>
                </a:solidFill>
              </a:rPr>
              <a:t>Result for  1”M/1 ½”S</a:t>
            </a:r>
          </a:p>
          <a:p>
            <a:pPr marL="171450" indent="-171450">
              <a:buFont typeface="Arial" panose="020B0604020202020204" pitchFamily="34" charset="0"/>
              <a:buChar char="•"/>
            </a:pPr>
            <a:r>
              <a:rPr lang="en-US" sz="1200" dirty="0" smtClean="0">
                <a:solidFill>
                  <a:srgbClr val="FF0000"/>
                </a:solidFill>
              </a:rPr>
              <a:t>PC = 62.4 psi &gt;&gt;&gt; Meets pressure criteria of 60 psi</a:t>
            </a:r>
          </a:p>
          <a:p>
            <a:pPr marL="171450" indent="-171450">
              <a:buFont typeface="Arial" panose="020B0604020202020204" pitchFamily="34" charset="0"/>
              <a:buChar char="•"/>
            </a:pPr>
            <a:endParaRPr lang="en-US" sz="1200" dirty="0" smtClean="0">
              <a:solidFill>
                <a:srgbClr val="FF0000"/>
              </a:solidFill>
            </a:endParaRPr>
          </a:p>
          <a:p>
            <a:pPr marL="171450" indent="-171450">
              <a:buFont typeface="Arial" panose="020B0604020202020204" pitchFamily="34" charset="0"/>
              <a:buChar char="•"/>
            </a:pPr>
            <a:r>
              <a:rPr lang="en-US" sz="1200" dirty="0" smtClean="0">
                <a:solidFill>
                  <a:srgbClr val="FF0000"/>
                </a:solidFill>
              </a:rPr>
              <a:t>So what information goes in the table</a:t>
            </a:r>
            <a:r>
              <a:rPr lang="en-US" sz="1200" baseline="0" dirty="0" smtClean="0">
                <a:solidFill>
                  <a:srgbClr val="FF0000"/>
                </a:solidFill>
              </a:rPr>
              <a:t> ?</a:t>
            </a:r>
          </a:p>
          <a:p>
            <a:pPr marL="171450" indent="-171450">
              <a:buFont typeface="Arial" panose="020B0604020202020204" pitchFamily="34" charset="0"/>
              <a:buChar char="•"/>
            </a:pPr>
            <a:endParaRPr lang="en-US" sz="1200" baseline="0" dirty="0" smtClean="0">
              <a:solidFill>
                <a:srgbClr val="FF0000"/>
              </a:solidFill>
            </a:endParaRPr>
          </a:p>
          <a:p>
            <a:pPr marL="171450" indent="-171450">
              <a:buFont typeface="Arial" panose="020B0604020202020204" pitchFamily="34" charset="0"/>
              <a:buChar char="•"/>
            </a:pPr>
            <a:r>
              <a:rPr lang="en-US" sz="1200" baseline="0" dirty="0" smtClean="0">
                <a:solidFill>
                  <a:srgbClr val="FF0000"/>
                </a:solidFill>
              </a:rPr>
              <a:t>What would it take to stay with a ¾ M/1”S</a:t>
            </a:r>
          </a:p>
          <a:p>
            <a:pPr marL="171450" indent="-171450">
              <a:buFont typeface="Arial" panose="020B0604020202020204" pitchFamily="34" charset="0"/>
              <a:buChar char="•"/>
            </a:pPr>
            <a:endParaRPr lang="en-US" sz="1200" baseline="0" dirty="0" smtClean="0">
              <a:solidFill>
                <a:srgbClr val="FF0000"/>
              </a:solidFill>
            </a:endParaRPr>
          </a:p>
          <a:p>
            <a:pPr marL="171450" indent="-171450">
              <a:buFont typeface="Arial" panose="020B0604020202020204" pitchFamily="34" charset="0"/>
              <a:buChar char="•"/>
            </a:pPr>
            <a:r>
              <a:rPr lang="en-US" sz="1200" i="1" baseline="0" dirty="0" smtClean="0">
                <a:solidFill>
                  <a:schemeClr val="tx2">
                    <a:lumMod val="60000"/>
                    <a:lumOff val="40000"/>
                  </a:schemeClr>
                </a:solidFill>
              </a:rPr>
              <a:t>Special cases CVWD may allow a 1”M/1”S (see Development Service)</a:t>
            </a:r>
          </a:p>
          <a:p>
            <a:pPr marL="171450" indent="-171450">
              <a:buFont typeface="Arial" panose="020B0604020202020204" pitchFamily="34" charset="0"/>
              <a:buChar char="•"/>
            </a:pPr>
            <a:endParaRPr lang="en-US" sz="1200" i="1" baseline="0" dirty="0" smtClean="0">
              <a:solidFill>
                <a:srgbClr val="FF0000"/>
              </a:solidFill>
            </a:endParaRPr>
          </a:p>
          <a:p>
            <a:pPr marL="171450" indent="-171450">
              <a:buFont typeface="Arial" panose="020B0604020202020204" pitchFamily="34" charset="0"/>
              <a:buChar char="•"/>
            </a:pPr>
            <a:r>
              <a:rPr lang="en-US" sz="1200" dirty="0" smtClean="0">
                <a:solidFill>
                  <a:srgbClr val="FF0000"/>
                </a:solidFill>
              </a:rPr>
              <a:t>See DDM – Section 5.3 Pressure Zones and 5.18 Customer Pressure Reducing Valves</a:t>
            </a:r>
          </a:p>
          <a:p>
            <a:pPr marL="171450" indent="-171450">
              <a:buFont typeface="Arial" panose="020B0604020202020204" pitchFamily="34" charset="0"/>
              <a:buChar char="•"/>
            </a:pPr>
            <a:r>
              <a:rPr lang="en-US" sz="1200" dirty="0" smtClean="0">
                <a:solidFill>
                  <a:srgbClr val="FF0000"/>
                </a:solidFill>
              </a:rPr>
              <a:t>Below 60 psi requires a “Low Pressure Agreement” and if over 80 psi an individual PRV is required.</a:t>
            </a:r>
          </a:p>
          <a:p>
            <a:pPr marL="171450" indent="-171450">
              <a:buFont typeface="Arial" panose="020B0604020202020204" pitchFamily="34" charset="0"/>
              <a:buChar char="•"/>
            </a:pPr>
            <a:endParaRPr lang="en-US" sz="1200" dirty="0" smtClean="0">
              <a:solidFill>
                <a:srgbClr val="FF0000"/>
              </a:solidFill>
            </a:endParaRPr>
          </a:p>
          <a:p>
            <a:pPr marL="171450" indent="-171450">
              <a:buFont typeface="Arial" panose="020B0604020202020204" pitchFamily="34" charset="0"/>
              <a:buChar char="•"/>
            </a:pPr>
            <a:endParaRPr lang="en-US" sz="1200" dirty="0" smtClean="0">
              <a:solidFill>
                <a:srgbClr val="FF0000"/>
              </a:solidFill>
            </a:endParaRPr>
          </a:p>
          <a:p>
            <a:pPr marL="171450" indent="-171450">
              <a:buFont typeface="Arial" panose="020B0604020202020204" pitchFamily="34" charset="0"/>
              <a:buChar char="•"/>
            </a:pPr>
            <a:endParaRPr lang="en-US" sz="1200" dirty="0" smtClean="0">
              <a:solidFill>
                <a:srgbClr val="FF0000"/>
              </a:solidFill>
            </a:endParaRPr>
          </a:p>
          <a:p>
            <a:pPr marL="0" indent="0">
              <a:buFont typeface="Arial" panose="020B0604020202020204" pitchFamily="34" charse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16</a:t>
            </a:fld>
            <a:endParaRPr lang="en-US" dirty="0"/>
          </a:p>
        </p:txBody>
      </p:sp>
    </p:spTree>
    <p:extLst>
      <p:ext uri="{BB962C8B-B14F-4D97-AF65-F5344CB8AC3E}">
        <p14:creationId xmlns:p14="http://schemas.microsoft.com/office/powerpoint/2010/main" val="226527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Example 2</a:t>
            </a:r>
          </a:p>
          <a:p>
            <a:r>
              <a:rPr lang="en-US" baseline="0" dirty="0" smtClean="0"/>
              <a:t>This example has a Pressure Zone split (</a:t>
            </a:r>
            <a:r>
              <a:rPr lang="en-US" dirty="0" smtClean="0"/>
              <a:t>38.8 psi difference). There</a:t>
            </a:r>
            <a:r>
              <a:rPr lang="en-US" baseline="0" dirty="0" smtClean="0"/>
              <a:t> is 90 feet difference between the Lower La Quinta Pressure Zone (HGL 235) and Lake Cahuilla Pressure Zone (HGL 145.5)</a:t>
            </a:r>
            <a:endParaRPr lang="en-US" dirty="0" smtClean="0"/>
          </a:p>
        </p:txBody>
      </p:sp>
      <p:sp>
        <p:nvSpPr>
          <p:cNvPr id="4" name="Slide Number Placeholder 3"/>
          <p:cNvSpPr>
            <a:spLocks noGrp="1"/>
          </p:cNvSpPr>
          <p:nvPr>
            <p:ph type="sldNum" sz="quarter" idx="10"/>
          </p:nvPr>
        </p:nvSpPr>
        <p:spPr/>
        <p:txBody>
          <a:bodyPr/>
          <a:lstStyle/>
          <a:p>
            <a:fld id="{E883C39C-EAE7-4DAD-9F53-C083D5B0B342}" type="slidenum">
              <a:rPr lang="en-US" smtClean="0"/>
              <a:t>17</a:t>
            </a:fld>
            <a:endParaRPr lang="en-US" dirty="0"/>
          </a:p>
        </p:txBody>
      </p:sp>
    </p:spTree>
    <p:extLst>
      <p:ext uri="{BB962C8B-B14F-4D97-AF65-F5344CB8AC3E}">
        <p14:creationId xmlns:p14="http://schemas.microsoft.com/office/powerpoint/2010/main" val="164736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3C39C-EAE7-4DAD-9F53-C083D5B0B342}" type="slidenum">
              <a:rPr lang="en-US" smtClean="0"/>
              <a:t>18</a:t>
            </a:fld>
            <a:endParaRPr lang="en-US" dirty="0"/>
          </a:p>
        </p:txBody>
      </p:sp>
    </p:spTree>
    <p:extLst>
      <p:ext uri="{BB962C8B-B14F-4D97-AF65-F5344CB8AC3E}">
        <p14:creationId xmlns:p14="http://schemas.microsoft.com/office/powerpoint/2010/main" val="4155428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3C39C-EAE7-4DAD-9F53-C083D5B0B342}" type="slidenum">
              <a:rPr lang="en-US" smtClean="0"/>
              <a:t>19</a:t>
            </a:fld>
            <a:endParaRPr lang="en-US" dirty="0"/>
          </a:p>
        </p:txBody>
      </p:sp>
    </p:spTree>
    <p:extLst>
      <p:ext uri="{BB962C8B-B14F-4D97-AF65-F5344CB8AC3E}">
        <p14:creationId xmlns:p14="http://schemas.microsoft.com/office/powerpoint/2010/main" val="27111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r>
              <a:rPr lang="en-US" dirty="0" smtClean="0"/>
              <a:t>Agenda Page</a:t>
            </a:r>
            <a:endParaRPr lang="en-US" dirty="0"/>
          </a:p>
        </p:txBody>
      </p:sp>
      <p:sp>
        <p:nvSpPr>
          <p:cNvPr id="4" name="Slide Number Placeholder 3"/>
          <p:cNvSpPr>
            <a:spLocks noGrp="1"/>
          </p:cNvSpPr>
          <p:nvPr>
            <p:ph type="sldNum" sz="quarter" idx="10"/>
          </p:nvPr>
        </p:nvSpPr>
        <p:spPr/>
        <p:txBody>
          <a:bodyPr/>
          <a:lstStyle/>
          <a:p>
            <a:fld id="{92E16558-311C-41F3-BE61-3CBBBD728CE1}" type="slidenum">
              <a:rPr lang="en-US" smtClean="0"/>
              <a:t>2</a:t>
            </a:fld>
            <a:endParaRPr lang="en-US" dirty="0"/>
          </a:p>
        </p:txBody>
      </p:sp>
    </p:spTree>
    <p:extLst>
      <p:ext uri="{BB962C8B-B14F-4D97-AF65-F5344CB8AC3E}">
        <p14:creationId xmlns:p14="http://schemas.microsoft.com/office/powerpoint/2010/main" val="551603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3C39C-EAE7-4DAD-9F53-C083D5B0B342}" type="slidenum">
              <a:rPr lang="en-US" smtClean="0"/>
              <a:t>20</a:t>
            </a:fld>
            <a:endParaRPr lang="en-US" dirty="0"/>
          </a:p>
        </p:txBody>
      </p:sp>
    </p:spTree>
    <p:extLst>
      <p:ext uri="{BB962C8B-B14F-4D97-AF65-F5344CB8AC3E}">
        <p14:creationId xmlns:p14="http://schemas.microsoft.com/office/powerpoint/2010/main" val="4033996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21</a:t>
            </a:fld>
            <a:endParaRPr lang="en-US" dirty="0"/>
          </a:p>
        </p:txBody>
      </p:sp>
    </p:spTree>
    <p:extLst>
      <p:ext uri="{BB962C8B-B14F-4D97-AF65-F5344CB8AC3E}">
        <p14:creationId xmlns:p14="http://schemas.microsoft.com/office/powerpoint/2010/main" val="373368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r>
              <a:rPr lang="en-US" dirty="0" smtClean="0"/>
              <a:t>Code</a:t>
            </a:r>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3</a:t>
            </a:fld>
            <a:endParaRPr lang="en-US" dirty="0"/>
          </a:p>
        </p:txBody>
      </p:sp>
    </p:spTree>
    <p:extLst>
      <p:ext uri="{BB962C8B-B14F-4D97-AF65-F5344CB8AC3E}">
        <p14:creationId xmlns:p14="http://schemas.microsoft.com/office/powerpoint/2010/main" val="354780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process for sizing service needs</a:t>
            </a:r>
            <a:r>
              <a:rPr lang="en-US" baseline="0" dirty="0" smtClean="0"/>
              <a:t> to be done with the design of domestic water plans </a:t>
            </a:r>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4</a:t>
            </a:fld>
            <a:endParaRPr lang="en-US" dirty="0"/>
          </a:p>
        </p:txBody>
      </p:sp>
    </p:spTree>
    <p:extLst>
      <p:ext uri="{BB962C8B-B14F-4D97-AF65-F5344CB8AC3E}">
        <p14:creationId xmlns:p14="http://schemas.microsoft.com/office/powerpoint/2010/main" val="1444454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Costs involved by not designing service</a:t>
            </a:r>
            <a:r>
              <a:rPr lang="en-US" baseline="0" dirty="0" smtClean="0"/>
              <a:t> size during the design of water improvement plans</a:t>
            </a:r>
          </a:p>
          <a:p>
            <a:endParaRPr lang="en-US" baseline="0" dirty="0" smtClean="0"/>
          </a:p>
          <a:p>
            <a:r>
              <a:rPr lang="en-US" b="1" u="sng" baseline="0" dirty="0" smtClean="0"/>
              <a:t>Upsizing Service Costs Example</a:t>
            </a:r>
          </a:p>
          <a:p>
            <a:r>
              <a:rPr lang="en-US" baseline="0" dirty="0" smtClean="0"/>
              <a:t>From the water plans </a:t>
            </a:r>
            <a:r>
              <a:rPr lang="en-US" u="sng" baseline="0" dirty="0" smtClean="0"/>
              <a:t>¾”M/1”S </a:t>
            </a:r>
            <a:r>
              <a:rPr lang="en-US" baseline="0" dirty="0" smtClean="0"/>
              <a:t>to a </a:t>
            </a:r>
            <a:r>
              <a:rPr lang="en-US" u="sng" baseline="0" dirty="0" smtClean="0"/>
              <a:t>1”M/1 ½“S</a:t>
            </a:r>
          </a:p>
          <a:p>
            <a:r>
              <a:rPr lang="en-US" baseline="0" dirty="0" smtClean="0"/>
              <a:t>Abandon Existing service 		= $600+</a:t>
            </a:r>
          </a:p>
          <a:p>
            <a:r>
              <a:rPr lang="en-US" baseline="0" dirty="0" smtClean="0"/>
              <a:t>Install new 1 ½“ Service Line 	= $3,510</a:t>
            </a:r>
          </a:p>
          <a:p>
            <a:r>
              <a:rPr lang="en-US" baseline="0" dirty="0" smtClean="0"/>
              <a:t>1” Meter 			= $400</a:t>
            </a:r>
          </a:p>
          <a:p>
            <a:r>
              <a:rPr lang="en-US" baseline="0" dirty="0" smtClean="0"/>
              <a:t>Meter Surcharge 		= </a:t>
            </a:r>
            <a:r>
              <a:rPr lang="en-US" u="sng" baseline="0" dirty="0" smtClean="0"/>
              <a:t>$2,479</a:t>
            </a:r>
            <a:r>
              <a:rPr lang="en-US" baseline="0" dirty="0" smtClean="0"/>
              <a:t>  </a:t>
            </a:r>
          </a:p>
          <a:p>
            <a:r>
              <a:rPr lang="en-US" baseline="0" dirty="0" smtClean="0"/>
              <a:t>Total 			= $6,989+</a:t>
            </a:r>
          </a:p>
          <a:p>
            <a:endParaRPr lang="en-US" baseline="0" dirty="0" smtClean="0"/>
          </a:p>
          <a:p>
            <a:r>
              <a:rPr lang="en-US" b="1" dirty="0" smtClean="0"/>
              <a:t>Addition Impacts</a:t>
            </a:r>
          </a:p>
          <a:p>
            <a:pPr marL="228600" indent="-228600">
              <a:buFont typeface="+mj-lt"/>
              <a:buAutoNum type="arabicPeriod"/>
            </a:pPr>
            <a:r>
              <a:rPr lang="en-US" dirty="0" smtClean="0"/>
              <a:t>Delay in receiving Domestic Water Service</a:t>
            </a:r>
          </a:p>
          <a:p>
            <a:pPr marL="228600" indent="-228600">
              <a:buFont typeface="+mj-lt"/>
              <a:buAutoNum type="arabicPeriod"/>
            </a:pPr>
            <a:r>
              <a:rPr lang="en-US" dirty="0" smtClean="0"/>
              <a:t>Must schedule CVWD to remove existing service and install new service line and meter</a:t>
            </a:r>
          </a:p>
          <a:p>
            <a:pPr marL="228600" indent="-228600">
              <a:buFont typeface="+mj-lt"/>
              <a:buAutoNum type="arabicPeriod"/>
            </a:pPr>
            <a:r>
              <a:rPr lang="en-US" dirty="0" smtClean="0"/>
              <a:t>Requires pavement to be cut and patched</a:t>
            </a:r>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5</a:t>
            </a:fld>
            <a:endParaRPr lang="en-US" dirty="0"/>
          </a:p>
        </p:txBody>
      </p:sp>
    </p:spTree>
    <p:extLst>
      <p:ext uri="{BB962C8B-B14F-4D97-AF65-F5344CB8AC3E}">
        <p14:creationId xmlns:p14="http://schemas.microsoft.com/office/powerpoint/2010/main" val="33336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3C39C-EAE7-4DAD-9F53-C083D5B0B342}" type="slidenum">
              <a:rPr lang="en-US" smtClean="0"/>
              <a:t>6</a:t>
            </a:fld>
            <a:endParaRPr lang="en-US" dirty="0"/>
          </a:p>
        </p:txBody>
      </p:sp>
    </p:spTree>
    <p:extLst>
      <p:ext uri="{BB962C8B-B14F-4D97-AF65-F5344CB8AC3E}">
        <p14:creationId xmlns:p14="http://schemas.microsoft.com/office/powerpoint/2010/main" val="16643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normAutofit/>
          </a:bodyPr>
          <a:lstStyle/>
          <a:p>
            <a:r>
              <a:rPr lang="en-US" dirty="0" smtClean="0"/>
              <a:t>CVWD’s Domestic</a:t>
            </a:r>
            <a:r>
              <a:rPr lang="en-US" baseline="0" dirty="0" smtClean="0"/>
              <a:t> Water System is made up 69+ Pressure Zones and Sub-zones</a:t>
            </a:r>
          </a:p>
          <a:p>
            <a:endParaRPr lang="en-US" baseline="0" dirty="0" smtClean="0"/>
          </a:p>
          <a:p>
            <a:r>
              <a:rPr lang="en-US" baseline="0" dirty="0" smtClean="0"/>
              <a:t>CVWD Staff will help you identify which pressure zone your project is in</a:t>
            </a:r>
          </a:p>
          <a:p>
            <a:endParaRPr lang="en-US" dirty="0"/>
          </a:p>
        </p:txBody>
      </p:sp>
      <p:sp>
        <p:nvSpPr>
          <p:cNvPr id="4" name="Slide Number Placeholder 3"/>
          <p:cNvSpPr>
            <a:spLocks noGrp="1"/>
          </p:cNvSpPr>
          <p:nvPr>
            <p:ph type="sldNum" sz="quarter" idx="10"/>
          </p:nvPr>
        </p:nvSpPr>
        <p:spPr/>
        <p:txBody>
          <a:bodyPr/>
          <a:lstStyle/>
          <a:p>
            <a:fld id="{8878A814-236F-4DB5-A8AB-4C5965F9E43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4449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r>
              <a:rPr lang="en-US" dirty="0" smtClean="0"/>
              <a:t>Sub Pressure</a:t>
            </a:r>
            <a:r>
              <a:rPr lang="en-US" baseline="0" dirty="0" smtClean="0"/>
              <a:t> Zones</a:t>
            </a:r>
          </a:p>
          <a:p>
            <a:endParaRPr lang="en-US" baseline="0" dirty="0" smtClean="0"/>
          </a:p>
          <a:p>
            <a:r>
              <a:rPr lang="en-US" baseline="0" dirty="0" smtClean="0"/>
              <a:t>Some of the sub-zones are hydropneumatic pressure zones and which are a special case for calculating the service size. You will need to contact CVWD on these.</a:t>
            </a:r>
          </a:p>
          <a:p>
            <a:endParaRPr lang="en-US" baseline="0" dirty="0" smtClean="0"/>
          </a:p>
        </p:txBody>
      </p:sp>
      <p:sp>
        <p:nvSpPr>
          <p:cNvPr id="4" name="Slide Number Placeholder 3"/>
          <p:cNvSpPr>
            <a:spLocks noGrp="1"/>
          </p:cNvSpPr>
          <p:nvPr>
            <p:ph type="sldNum" sz="quarter" idx="10"/>
          </p:nvPr>
        </p:nvSpPr>
        <p:spPr/>
        <p:txBody>
          <a:bodyPr/>
          <a:lstStyle/>
          <a:p>
            <a:fld id="{E883C39C-EAE7-4DAD-9F53-C083D5B0B342}" type="slidenum">
              <a:rPr lang="en-US" smtClean="0"/>
              <a:t>8</a:t>
            </a:fld>
            <a:endParaRPr lang="en-US" dirty="0"/>
          </a:p>
        </p:txBody>
      </p:sp>
    </p:spTree>
    <p:extLst>
      <p:ext uri="{BB962C8B-B14F-4D97-AF65-F5344CB8AC3E}">
        <p14:creationId xmlns:p14="http://schemas.microsoft.com/office/powerpoint/2010/main" val="186750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static pressure CVWD adds ½ the reservoir height to the reservoir base elevation which is the pressure zone HGL </a:t>
            </a:r>
            <a:endParaRPr lang="en-US" dirty="0"/>
          </a:p>
        </p:txBody>
      </p:sp>
      <p:sp>
        <p:nvSpPr>
          <p:cNvPr id="4" name="Slide Number Placeholder 3"/>
          <p:cNvSpPr>
            <a:spLocks noGrp="1"/>
          </p:cNvSpPr>
          <p:nvPr>
            <p:ph type="sldNum" sz="quarter" idx="10"/>
          </p:nvPr>
        </p:nvSpPr>
        <p:spPr/>
        <p:txBody>
          <a:bodyPr/>
          <a:lstStyle/>
          <a:p>
            <a:fld id="{E883C39C-EAE7-4DAD-9F53-C083D5B0B342}" type="slidenum">
              <a:rPr lang="en-US" smtClean="0"/>
              <a:t>9</a:t>
            </a:fld>
            <a:endParaRPr lang="en-US" dirty="0"/>
          </a:p>
        </p:txBody>
      </p:sp>
    </p:spTree>
    <p:extLst>
      <p:ext uri="{BB962C8B-B14F-4D97-AF65-F5344CB8AC3E}">
        <p14:creationId xmlns:p14="http://schemas.microsoft.com/office/powerpoint/2010/main" val="48313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29656-A09A-43D7-8BF0-8C47313AE0D8}"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397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B987-DDA9-4CEF-9119-D847602CB1A3}"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177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B2AFA-1F04-4DBB-AE8F-B19DE7ADF647}"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414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17CF98-A38E-44FC-BC9D-482E4FBBA36D}"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899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725DE-1595-4647-9667-D2469A832758}"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080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87EAC3-04D8-41D0-B84A-CAD2EA0613B4}"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49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43EA70-FFD8-48DC-ABEE-7FF8DEFFED6C}" type="datetime1">
              <a:rPr lang="en-US" smtClean="0">
                <a:solidFill>
                  <a:prstClr val="black">
                    <a:tint val="75000"/>
                  </a:prstClr>
                </a:solidFill>
              </a:rPr>
              <a:t>4/13/2016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9114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B68BB9-5619-46D2-83EE-876AC0CDDAC0}" type="datetime1">
              <a:rPr lang="en-US" smtClean="0">
                <a:solidFill>
                  <a:prstClr val="black">
                    <a:tint val="75000"/>
                  </a:prstClr>
                </a:solidFill>
              </a:rPr>
              <a:t>4/13/2016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5047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56DDC-3B16-48ED-870E-0691DCD41A67}" type="datetime1">
              <a:rPr lang="en-US" smtClean="0">
                <a:solidFill>
                  <a:prstClr val="black">
                    <a:tint val="75000"/>
                  </a:prstClr>
                </a:solidFill>
              </a:rPr>
              <a:t>4/13/2016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0774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B7E19-BA0A-4D4E-BD89-B9475F52D909}" type="datetime1">
              <a:rPr lang="en-US" smtClean="0">
                <a:solidFill>
                  <a:prstClr val="black">
                    <a:tint val="75000"/>
                  </a:prstClr>
                </a:solidFill>
              </a:rPr>
              <a:t>4/13/2016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541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2AEF8-75AD-4477-AF7C-6C6E34A75F28}" type="datetime1">
              <a:rPr lang="en-US" smtClean="0">
                <a:solidFill>
                  <a:prstClr val="black">
                    <a:tint val="75000"/>
                  </a:prstClr>
                </a:solidFill>
              </a:rPr>
              <a:t>4/13/2016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928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493AC-8115-4A9C-937B-4F5746438D15}"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7698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FF2E6-970D-4602-882B-0F6E475C0E55}" type="datetime1">
              <a:rPr lang="en-US" smtClean="0">
                <a:solidFill>
                  <a:prstClr val="black">
                    <a:tint val="75000"/>
                  </a:prstClr>
                </a:solidFill>
              </a:rPr>
              <a:t>4/13/2016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0381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51DE02-BB68-489F-93EF-30236EC985FC}"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877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809C78-07E4-4683-AD45-59E088576717}"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6203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35FBE5-684C-4A20-9535-661B40BB5D79}"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175FA-2C4A-43EA-8445-895BA15873DA}" type="slidenum">
              <a:rPr lang="en-US" smtClean="0"/>
              <a:t>‹#›</a:t>
            </a:fld>
            <a:endParaRPr lang="en-US" dirty="0"/>
          </a:p>
        </p:txBody>
      </p:sp>
    </p:spTree>
    <p:extLst>
      <p:ext uri="{BB962C8B-B14F-4D97-AF65-F5344CB8AC3E}">
        <p14:creationId xmlns:p14="http://schemas.microsoft.com/office/powerpoint/2010/main" val="820677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FAC647-4115-4FC8-819E-FC837F02FBCA}"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175FA-2C4A-43EA-8445-895BA15873DA}" type="slidenum">
              <a:rPr lang="en-US" smtClean="0"/>
              <a:t>‹#›</a:t>
            </a:fld>
            <a:endParaRPr lang="en-US" dirty="0"/>
          </a:p>
        </p:txBody>
      </p:sp>
    </p:spTree>
    <p:extLst>
      <p:ext uri="{BB962C8B-B14F-4D97-AF65-F5344CB8AC3E}">
        <p14:creationId xmlns:p14="http://schemas.microsoft.com/office/powerpoint/2010/main" val="2034599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3AC6E-BEB0-4F5E-88A5-1C3531C4CA99}"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175FA-2C4A-43EA-8445-895BA15873DA}" type="slidenum">
              <a:rPr lang="en-US" smtClean="0"/>
              <a:t>‹#›</a:t>
            </a:fld>
            <a:endParaRPr lang="en-US" dirty="0"/>
          </a:p>
        </p:txBody>
      </p:sp>
    </p:spTree>
    <p:extLst>
      <p:ext uri="{BB962C8B-B14F-4D97-AF65-F5344CB8AC3E}">
        <p14:creationId xmlns:p14="http://schemas.microsoft.com/office/powerpoint/2010/main" val="2861589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D989FD-531A-4EE3-8C83-EEE2E1F9E187}" type="datetime1">
              <a:rPr lang="en-US" smtClean="0"/>
              <a:t>4/13/2016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E175FA-2C4A-43EA-8445-895BA15873DA}" type="slidenum">
              <a:rPr lang="en-US" smtClean="0"/>
              <a:t>‹#›</a:t>
            </a:fld>
            <a:endParaRPr lang="en-US" dirty="0"/>
          </a:p>
        </p:txBody>
      </p:sp>
    </p:spTree>
    <p:extLst>
      <p:ext uri="{BB962C8B-B14F-4D97-AF65-F5344CB8AC3E}">
        <p14:creationId xmlns:p14="http://schemas.microsoft.com/office/powerpoint/2010/main" val="3628243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5028A9-2DA6-4D21-8FAC-39A1BE4FFA7D}" type="datetime1">
              <a:rPr lang="en-US" smtClean="0"/>
              <a:t>4/13/2016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E175FA-2C4A-43EA-8445-895BA15873DA}" type="slidenum">
              <a:rPr lang="en-US" smtClean="0"/>
              <a:t>‹#›</a:t>
            </a:fld>
            <a:endParaRPr lang="en-US" dirty="0"/>
          </a:p>
        </p:txBody>
      </p:sp>
    </p:spTree>
    <p:extLst>
      <p:ext uri="{BB962C8B-B14F-4D97-AF65-F5344CB8AC3E}">
        <p14:creationId xmlns:p14="http://schemas.microsoft.com/office/powerpoint/2010/main" val="1494993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F95EA0-EAA3-4730-9288-91FC65F1360D}" type="datetime1">
              <a:rPr lang="en-US" smtClean="0"/>
              <a:t>4/13/2016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E175FA-2C4A-43EA-8445-895BA15873DA}" type="slidenum">
              <a:rPr lang="en-US" smtClean="0"/>
              <a:t>‹#›</a:t>
            </a:fld>
            <a:endParaRPr lang="en-US" dirty="0"/>
          </a:p>
        </p:txBody>
      </p:sp>
    </p:spTree>
    <p:extLst>
      <p:ext uri="{BB962C8B-B14F-4D97-AF65-F5344CB8AC3E}">
        <p14:creationId xmlns:p14="http://schemas.microsoft.com/office/powerpoint/2010/main" val="4069407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6CAD0-4D20-4C92-92AB-2922DA2B3473}" type="datetime1">
              <a:rPr lang="en-US" smtClean="0"/>
              <a:t>4/13/2016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E175FA-2C4A-43EA-8445-895BA15873DA}" type="slidenum">
              <a:rPr lang="en-US" smtClean="0"/>
              <a:t>‹#›</a:t>
            </a:fld>
            <a:endParaRPr lang="en-US" dirty="0"/>
          </a:p>
        </p:txBody>
      </p:sp>
    </p:spTree>
    <p:extLst>
      <p:ext uri="{BB962C8B-B14F-4D97-AF65-F5344CB8AC3E}">
        <p14:creationId xmlns:p14="http://schemas.microsoft.com/office/powerpoint/2010/main" val="366295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14CB52-2730-4F13-A112-4A05C41F0610}"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9172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14AAA-16F4-4928-A1FA-EC27BFB0F865}" type="datetime1">
              <a:rPr lang="en-US" smtClean="0"/>
              <a:t>4/13/2016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E175FA-2C4A-43EA-8445-895BA15873DA}" type="slidenum">
              <a:rPr lang="en-US" smtClean="0"/>
              <a:t>‹#›</a:t>
            </a:fld>
            <a:endParaRPr lang="en-US" dirty="0"/>
          </a:p>
        </p:txBody>
      </p:sp>
    </p:spTree>
    <p:extLst>
      <p:ext uri="{BB962C8B-B14F-4D97-AF65-F5344CB8AC3E}">
        <p14:creationId xmlns:p14="http://schemas.microsoft.com/office/powerpoint/2010/main" val="375113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2EFD4-0207-4873-8AF9-4312C2BE2092}" type="datetime1">
              <a:rPr lang="en-US" smtClean="0"/>
              <a:t>4/13/2016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E175FA-2C4A-43EA-8445-895BA15873DA}" type="slidenum">
              <a:rPr lang="en-US" smtClean="0"/>
              <a:t>‹#›</a:t>
            </a:fld>
            <a:endParaRPr lang="en-US" dirty="0"/>
          </a:p>
        </p:txBody>
      </p:sp>
    </p:spTree>
    <p:extLst>
      <p:ext uri="{BB962C8B-B14F-4D97-AF65-F5344CB8AC3E}">
        <p14:creationId xmlns:p14="http://schemas.microsoft.com/office/powerpoint/2010/main" val="1557959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7B4C14-B974-48C7-8A58-E0F0306065F3}"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175FA-2C4A-43EA-8445-895BA15873DA}" type="slidenum">
              <a:rPr lang="en-US" smtClean="0"/>
              <a:t>‹#›</a:t>
            </a:fld>
            <a:endParaRPr lang="en-US" dirty="0"/>
          </a:p>
        </p:txBody>
      </p:sp>
    </p:spTree>
    <p:extLst>
      <p:ext uri="{BB962C8B-B14F-4D97-AF65-F5344CB8AC3E}">
        <p14:creationId xmlns:p14="http://schemas.microsoft.com/office/powerpoint/2010/main" val="1916744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C6ADB9-AFF7-4743-8E29-C803F6C8CAD4}" type="datetime1">
              <a:rPr lang="en-US" smtClean="0"/>
              <a:t>4/13/2016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175FA-2C4A-43EA-8445-895BA15873DA}" type="slidenum">
              <a:rPr lang="en-US" smtClean="0"/>
              <a:t>‹#›</a:t>
            </a:fld>
            <a:endParaRPr lang="en-US" dirty="0"/>
          </a:p>
        </p:txBody>
      </p:sp>
    </p:spTree>
    <p:extLst>
      <p:ext uri="{BB962C8B-B14F-4D97-AF65-F5344CB8AC3E}">
        <p14:creationId xmlns:p14="http://schemas.microsoft.com/office/powerpoint/2010/main" val="1191791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BB98E7-3ED5-4A8B-AAEF-32BB18EF71F1}"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4BF144-1DA1-434A-BB2F-ED05E8C0A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130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07D15A-44E2-4E9B-8929-966AC5B87A09}"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4BF144-1DA1-434A-BB2F-ED05E8C0A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9462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CD52DF-603A-4F9E-BA9C-A8C181A1721B}"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4BF144-1DA1-434A-BB2F-ED05E8C0A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74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4C4525-6914-4A65-866C-360C25BB7A03}" type="datetime1">
              <a:rPr lang="en-US" smtClean="0">
                <a:solidFill>
                  <a:prstClr val="black">
                    <a:tint val="75000"/>
                  </a:prstClr>
                </a:solidFill>
              </a:rPr>
              <a:t>4/13/2016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4BF144-1DA1-434A-BB2F-ED05E8C0A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834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3BA15-1B6F-4D96-B87D-1872DCC2A663}" type="datetime1">
              <a:rPr lang="en-US" smtClean="0">
                <a:solidFill>
                  <a:prstClr val="black">
                    <a:tint val="75000"/>
                  </a:prstClr>
                </a:solidFill>
              </a:rPr>
              <a:t>4/13/2016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4BF144-1DA1-434A-BB2F-ED05E8C0A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710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F311BA-A5B9-4E51-B79F-4AA185F989FE}" type="datetime1">
              <a:rPr lang="en-US" smtClean="0">
                <a:solidFill>
                  <a:prstClr val="black">
                    <a:tint val="75000"/>
                  </a:prstClr>
                </a:solidFill>
              </a:rPr>
              <a:t>4/13/2016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4BF144-1DA1-434A-BB2F-ED05E8C0A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360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59FBD4-5FA4-4601-8B42-66266B6C5E3C}" type="datetime1">
              <a:rPr lang="en-US" smtClean="0">
                <a:solidFill>
                  <a:prstClr val="black">
                    <a:tint val="75000"/>
                  </a:prstClr>
                </a:solidFill>
              </a:rPr>
              <a:t>4/13/2016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9945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315D8-DFE6-4294-A9A2-7EFCCADCA569}" type="datetime1">
              <a:rPr lang="en-US" smtClean="0">
                <a:solidFill>
                  <a:prstClr val="black">
                    <a:tint val="75000"/>
                  </a:prstClr>
                </a:solidFill>
              </a:rPr>
              <a:t>4/13/2016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4BF144-1DA1-434A-BB2F-ED05E8C0A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5947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4C9DE-A034-4354-95EF-0318E58A60E7}" type="datetime1">
              <a:rPr lang="en-US" smtClean="0">
                <a:solidFill>
                  <a:prstClr val="black">
                    <a:tint val="75000"/>
                  </a:prstClr>
                </a:solidFill>
              </a:rPr>
              <a:t>4/13/2016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4BF144-1DA1-434A-BB2F-ED05E8C0A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6876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91EE6-FE48-4AD3-95C4-04E0117981DA}" type="datetime1">
              <a:rPr lang="en-US" smtClean="0">
                <a:solidFill>
                  <a:prstClr val="black">
                    <a:tint val="75000"/>
                  </a:prstClr>
                </a:solidFill>
              </a:rPr>
              <a:t>4/13/2016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4BF144-1DA1-434A-BB2F-ED05E8C0A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6182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F2004-785D-4212-9B6D-16CB4510914F}"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4BF144-1DA1-434A-BB2F-ED05E8C0A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96837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610185-7298-4E46-B455-55A2563B3860}"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4BF144-1DA1-434A-BB2F-ED05E8C0A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260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702F5E-59FA-4659-BC7E-51CBAF0B3253}" type="datetime1">
              <a:rPr lang="en-US" smtClean="0">
                <a:solidFill>
                  <a:prstClr val="black">
                    <a:tint val="75000"/>
                  </a:prstClr>
                </a:solidFill>
              </a:rPr>
              <a:t>4/13/2016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887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B1B14C-705C-4AA3-948C-CC4C12D149BE}" type="datetime1">
              <a:rPr lang="en-US" smtClean="0">
                <a:solidFill>
                  <a:prstClr val="black">
                    <a:tint val="75000"/>
                  </a:prstClr>
                </a:solidFill>
              </a:rPr>
              <a:t>4/13/2016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89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5FFBF-E21A-4137-86D9-3105BB6FE803}" type="datetime1">
              <a:rPr lang="en-US" smtClean="0">
                <a:solidFill>
                  <a:prstClr val="black">
                    <a:tint val="75000"/>
                  </a:prstClr>
                </a:solidFill>
              </a:rPr>
              <a:t>4/13/2016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073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3A427-5351-4AEE-AF97-0FEB0D934876}" type="datetime1">
              <a:rPr lang="en-US" smtClean="0">
                <a:solidFill>
                  <a:prstClr val="black">
                    <a:tint val="75000"/>
                  </a:prstClr>
                </a:solidFill>
              </a:rPr>
              <a:t>4/13/2016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22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CF785-5171-4FF8-A48D-73B45F12F0A5}" type="datetime1">
              <a:rPr lang="en-US" smtClean="0">
                <a:solidFill>
                  <a:prstClr val="black">
                    <a:tint val="75000"/>
                  </a:prstClr>
                </a:solidFill>
              </a:rPr>
              <a:t>4/13/2016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067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accent1">
                <a:tint val="66000"/>
                <a:satMod val="160000"/>
                <a:lumMod val="10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8AAE7-7EAD-4CCD-B4CD-ED6697C38F09}"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6632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accent1">
                <a:tint val="66000"/>
                <a:satMod val="160000"/>
                <a:lumMod val="10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AA398A-390C-4549-926C-13E4E5D11FA6}"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AC0B40-AC00-4F15-BE5F-A07FA0EB6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30267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accent1">
                <a:tint val="66000"/>
                <a:satMod val="160000"/>
                <a:lumMod val="10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E1E8C-6E76-4BEC-B74A-14E37F6ADF05}" type="datetime1">
              <a:rPr lang="en-US" smtClean="0"/>
              <a:t>4/13/2016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175FA-2C4A-43EA-8445-895BA15873DA}" type="slidenum">
              <a:rPr lang="en-US" smtClean="0"/>
              <a:t>‹#›</a:t>
            </a:fld>
            <a:endParaRPr lang="en-US" dirty="0"/>
          </a:p>
        </p:txBody>
      </p:sp>
    </p:spTree>
    <p:extLst>
      <p:ext uri="{BB962C8B-B14F-4D97-AF65-F5344CB8AC3E}">
        <p14:creationId xmlns:p14="http://schemas.microsoft.com/office/powerpoint/2010/main" val="9183193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accent1">
                <a:tint val="66000"/>
                <a:satMod val="160000"/>
                <a:lumMod val="10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22A93-B3B8-4291-A4D4-5D22E32E7E4C}" type="datetime1">
              <a:rPr lang="en-US" smtClean="0">
                <a:solidFill>
                  <a:prstClr val="black">
                    <a:tint val="75000"/>
                  </a:prstClr>
                </a:solidFill>
              </a:rPr>
              <a:t>4/13/2016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BF144-1DA1-434A-BB2F-ED05E8C0A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490408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cvwd.org/208/Development-Design-Manual"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slide" Target="slide1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0.xml"/><Relationship Id="rId7" Type="http://schemas.openxmlformats.org/officeDocument/2006/relationships/slide" Target="slide7.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12.png"/><Relationship Id="rId11" Type="http://schemas.openxmlformats.org/officeDocument/2006/relationships/image" Target="../media/image4.png"/><Relationship Id="rId5" Type="http://schemas.openxmlformats.org/officeDocument/2006/relationships/slide" Target="slide20.xml"/><Relationship Id="rId10" Type="http://schemas.openxmlformats.org/officeDocument/2006/relationships/slide" Target="slide5.xml"/><Relationship Id="rId4" Type="http://schemas.openxmlformats.org/officeDocument/2006/relationships/slide" Target="slide19.xml"/><Relationship Id="rId9"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16.emf"/><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slide" Target="slide1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dcp_067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4" y="2164559"/>
            <a:ext cx="7144" cy="7144"/>
          </a:xfrm>
          <a:prstGeom prst="rect">
            <a:avLst/>
          </a:prstGeom>
          <a:effectLst/>
        </p:spPr>
      </p:pic>
      <p:pic>
        <p:nvPicPr>
          <p:cNvPr id="7" name="dcp_067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4860" y="2157415"/>
            <a:ext cx="7144" cy="7144"/>
          </a:xfrm>
          <a:prstGeom prst="rect">
            <a:avLst/>
          </a:prstGeom>
          <a:effectLst/>
        </p:spPr>
      </p:pic>
      <p:pic>
        <p:nvPicPr>
          <p:cNvPr id="8" name="DCP_170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4" y="2164559"/>
            <a:ext cx="7144" cy="7144"/>
          </a:xfrm>
          <a:prstGeom prst="rect">
            <a:avLst/>
          </a:prstGeom>
          <a:effectLst/>
        </p:spPr>
      </p:pic>
      <p:sp>
        <p:nvSpPr>
          <p:cNvPr id="10" name="Title"/>
          <p:cNvSpPr txBox="1"/>
          <p:nvPr/>
        </p:nvSpPr>
        <p:spPr>
          <a:xfrm>
            <a:off x="-7140" y="2254630"/>
            <a:ext cx="9144000" cy="2616101"/>
          </a:xfrm>
          <a:prstGeom prst="rect">
            <a:avLst/>
          </a:prstGeom>
          <a:effectLst/>
        </p:spPr>
        <p:txBody>
          <a:bodyPr wrap="square" rtlCol="0" anchor="ctr">
            <a:spAutoFit/>
          </a:bodyPr>
          <a:lstStyle/>
          <a:p>
            <a:pPr algn="ctr"/>
            <a:r>
              <a:rPr lang="en-US" sz="2400" b="1" dirty="0">
                <a:latin typeface="Arial" panose="020B0604020202020204" pitchFamily="34" charset="0"/>
                <a:cs typeface="Arial" panose="020B0604020202020204" pitchFamily="34" charset="0"/>
              </a:rPr>
              <a:t>Coachella Valley Water </a:t>
            </a:r>
            <a:r>
              <a:rPr lang="en-US" sz="2400" b="1" dirty="0" smtClean="0">
                <a:latin typeface="Arial" panose="020B0604020202020204" pitchFamily="34" charset="0"/>
                <a:cs typeface="Arial" panose="020B0604020202020204" pitchFamily="34" charset="0"/>
              </a:rPr>
              <a:t>District</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Water Service and Water Meter Sizing Criteria </a:t>
            </a:r>
            <a:r>
              <a:rPr lang="en-US" sz="2400" b="1" dirty="0" smtClean="0">
                <a:latin typeface="Arial" panose="020B0604020202020204" pitchFamily="34" charset="0"/>
                <a:cs typeface="Arial" panose="020B0604020202020204" pitchFamily="34" charset="0"/>
              </a:rPr>
              <a:t>Workshop</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April 13th </a:t>
            </a:r>
            <a:r>
              <a:rPr lang="en-US" b="1" dirty="0">
                <a:latin typeface="Arial" panose="020B0604020202020204" pitchFamily="34" charset="0"/>
                <a:cs typeface="Arial" panose="020B0604020202020204" pitchFamily="34" charset="0"/>
              </a:rPr>
              <a:t>from 10:30-11:30am</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April </a:t>
            </a:r>
            <a:r>
              <a:rPr lang="en-US" b="1" dirty="0">
                <a:latin typeface="Arial" panose="020B0604020202020204" pitchFamily="34" charset="0"/>
                <a:cs typeface="Arial" panose="020B0604020202020204" pitchFamily="34" charset="0"/>
              </a:rPr>
              <a:t>19th from </a:t>
            </a:r>
            <a:r>
              <a:rPr lang="en-US" b="1" dirty="0" smtClean="0">
                <a:latin typeface="Arial" panose="020B0604020202020204" pitchFamily="34" charset="0"/>
                <a:cs typeface="Arial" panose="020B0604020202020204" pitchFamily="34" charset="0"/>
              </a:rPr>
              <a:t>1:30-2:30pm</a:t>
            </a:r>
            <a:endParaRPr lang="en-US" sz="2400" b="1" dirty="0">
              <a:latin typeface="Arial" panose="020B0604020202020204" pitchFamily="34" charset="0"/>
              <a:cs typeface="Arial" panose="020B0604020202020204" pitchFamily="34" charset="0"/>
            </a:endParaRPr>
          </a:p>
          <a:p>
            <a:pPr algn="l"/>
            <a:endParaRPr lang="en-US" sz="2000" dirty="0">
              <a:latin typeface="Arial" panose="020B0604020202020204" pitchFamily="34" charset="0"/>
              <a:cs typeface="Arial" panose="020B0604020202020204" pitchFamily="34" charset="0"/>
            </a:endParaRPr>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IcAsgMBIgACEQEDEQH/xAAbAAACAgMBAAAAAAAAAAAAAAAABgUHAQIEA//EAD8QAAEDAwEEBwYEBAYCAwAAAAECAwQABREGEiExQQcTUWFxgZEUFSIyQqEjscHRFlLh8SQzYnKS8Bc0Y3OT/8QAGwEAAQUBAQAAAAAAAAAAAAAAAwABAgQFBgf/xAA1EQABAwIDBQYFBAIDAAAAAAABAAIDBBEFEiETMUFRYQYUIjJxgZGhscHRI0JSYhUzguHw/9oADAMBAAIRAxEAPwC8aKKKSSKwaCcVqo4GaSSzuzXJc7hEtkZcmfIbYYTxU4cf3pV1Lr6HBeVAszZuVxzsBtr4kpPeR+lQcTStwvshFx1jKU44N6YaFfAju3bvT1odTNBRx7SqdlHLifQIWcudljFytb30j3B8rf0/b1qt8VYL8l1GQsZ4d2fXuqyLZOYudvjTYqstPtpWg9xGceNQrsOG3bVxVtttQurKVIwEpApI0Xq6HpcT7RdJIdix3lGK8z8YWknO4jyPrQsNxBmKMfs48uXd1BUXZoHjO64Ktvnvraq7X0lrlJIs9gmyt25RScH0rnXqHpAl/wDq2ONEB+p4hX22gftVt7Wxf7Htb6uCltgfKCfZWXRmq0R/5EfOXZ9vjpP8gB/T9a39264XvVqRlJ7AzVZ1bQNNnVDfmfsnzPO5pVk1jdVbG1a2G/8AidvP/wBVC4uv2R+Deorx7FtgfoaYV+Hu0FQ35/hIukH7CrJoyKrJNx6SIu9caBLQOKUgZPgcgV6I15qOFn3vpZ8JSPiWzk/uPvVhhhk/1ytd6OCYzW8zSPZWOee6q9v3SE7a9Suw40MyoEVITJW2DlKzxOcYAG4b++tZXSlbV26UGG5DNwS2Q22tGcL5V59HDERmyqd9qYkTZii7JwsEpJ+kj/vGmrJv8dTmoljzcAPv7KGfauDGOt1TpYNQWy/R+utspDmPnbzhaPEVLCq4vGjG/a/eWn31W64DeOrOG1d2OX5d1b2bX0i3vi36yjKiPjcmUlOUODt3fmKFR1dNXtzUzteLTvH5Uy58ZtIPdWLWa8Y0hmSwl6O6h1pYylaFZCh3GvUHNGtYogNxdZooopJ0UGsZoJwKSSwo4BIGe6qok3O/a2ucy1svC1woiy3JbCsunBI3+nh41aMqUzFjuPyXUNMtjK1rOABVPyX5modWSp+jkORkqR1UiUtOylR/m8eHfRAS2F72uDSBo47gq8x1A39AmNA01oiLs7SG3lDBx8Tznl2fao46j1HqFKv4atyY8cggTJP5gnd+ddlu0nZrGwqfeXUy304W7Jlb0g9uDn75qZsuoLde+uEB3a6lWCFDBI5EDsriZaiFueojYZ3De93l9grDWuNmOOUchvS8xoNc5Qd1HdpM53cShJIRnw/pU7E07YrQyXWLeyktIJLik7asAbzvpB1y9dp2qZFpjyH3GdlJajtrKQRsAnhx58aYNI6j97aemQpayqbGjLBKjvcSEkZ8e2tCsosUdSR1G28LrXa3SwPRCilhEhYG68ypvTmpoF/dfbtrTqUMpSSpaNnOeWKjNd6pk2JUSNbg2qQ6CohaSrCeW4HtqM6IE/4O4rHHabH2NRd6ucRzpI9qnO7MSE4GyQNrOwCcAf7iaemwaAY1LG1pcyNt7HW5smfUPNMDexcU06G1Su9h6JcS2J7RJwhOyFp8M8uBrs1Dab5cJaHLTfFQWQjCm0ozk9uari9323I1Qi8addWhZO242tOyFK547iONW7abgzdbbHnR/kfQFY/lPMHvB3VVxuidhkrK6mjyteNxF8p5KdNIJ2mJ51CrGVK1LF1KiyfxBIU6pxKOuwMbxnhinCz2bU0W4su3HUIlxE5K2upCSrdu5UsXFO30sMJ/+ZH2QatD6gOZovaKudDDAxkbRtGAnwjeU1JEHOcSToVX921Ze29XyrTa2Y7yEOJQ02tOFKOwknJz2k11/wAY3mCnN403JRg4LjOSn+lK0Vq43HXVxesymhKbfdWlTu9IAOzg00qvGs7dn2yyNzG0jJVGVvPkP2rRrKCkhbFE2NhOUEgus69tUGOV5zOzG1/ZSNqn2LWcV5QgpeS0QlwPNj4SewiuKZoKzSlKetjzkV9JwCy5tBB7OOR60xIm9VaDcZEf2dXUde43zBxnBPbVW6Rs07UUubNjXF6E8lW31zZOStRzg4PCszDI5pBPPFMYomaa+IX5FGmLW5WubmJ9kx7GtdOrUoKTd4YPD6wPz+5rsi6p0/qdpVvurIjuE46mSMAK7lcj6VyO3rUulUt+/Wm58La2BIaOFeffU3JtFj1hbmpvVJIfRlD6EhLg7j247DU6l0bA2aqYADulj016hMwON2xn/i5QE6DddCFVxsc4OWzI62JIO7B4Y/cYqzbBPcudnizXo6oy32wvqlHJSDw+1U1frLdrEiMie89cLHHeS5spJOyAeB7Py8Kt7Tl8t18tyJNsdCmxhKkcFNnsIrpoXGSkbIZBJ/YaacL9UOLSQttbopeitNr/AEmilZWVk1xXa6RLRBdmT3ktMNjJJ4nuA5mutSglJUsgJAySeAFVe8tevtQqUVZ0/b14QE7hIX2+H6eNRe9kUbppdGt1P49VB7iLNbvK0SzP6QJSZty6yNY215Yjp4ukcyf19KdYkViJHbjxmkMstjCG0DAFeyEJQhKEJCUpGEgcAK2xXm+L41NiEljowbh+eZVuCBsYudTzXm62282pp1AWhYIUkjIUOYqrL/ZpejLw1drRkxCvcDvCM8UK7jVrYrxmRWJkZyLKbDjDqdlaCNxFPg2MOw+Qg6xu0c3mE1RTiYcjzVYouka69IlrnxfkebbCkn6VgKBSftXXryyOWaab/aQW0uFSZASnckqGCfA8++uq06CXbb6Lg5MbEOM51jWR8RGPq5Dial7rrWyR1KitrVcHs7Jajo2x68DXYzYhauhdhYMkbW2cOFuRWe2H9Nwn0JKiuiZK2rTcVhtZy6kpGMbWE8s8aNFaVktS5s3UEBorfOUIcIXvJJNe/vXWNxGLXZWbfHx8LktXAeH9KjIaNQXHUzliut+diPBvbQWEgB0cd2P+7jTNhq6uaoLZGMMlr2N3AD0SvGwMBBNvgnq42uHMtj8Bxltth1OydhATg8iPCuDTNjRpyO7HFxU+24rbCXABsnnjFeX/AI1jOJxKvd1e2vmBfOFeVDfRLpdI3olE8/xcfpUGYEe7ugfUktJuRlv9SjmR2bOGC4Wi9NQndVIvxuB61CgrqRs7Py48aZAdsHqyCccRvxUCeifSxGOokf8A6/0rQdFdlZVmDKnxc/N1b2M0qns+2oDc9QTlFhdo3fFJkjmXs0a9VAR9H6hs86ROtE6IXXdrIWg7wTmuh3UGsbU3m4afExtOMqiZUT4JTk/avLVlll6QgCZD1FcFKWsIbYWdvbPnXsw7ryGy08WIk9KmwotKIQ4kkZIPAbqPW00mVrqkxvvoM12nTqgMcGmzLjnxC6+ka5GJpktE7D0tSUbOeA4qFL1v0jKa00ze7fMkxrn1JdLbZwFJ4hOPDG6pWTqm2yECJqyxvROX4zO0nyP7U22yfAuEYLtklqQykY/COdnuxyrKZWVWFUbYWR2Bddx3tI5IxjjnkLi7hYBVowrUus7YI6ZcZxhtwdYFnYUDyJ7asLTNp9zWViCpzrFoypxQ4bR3nHdStpaz3CwawktuR3E2+SFht5JyjGcpB7DvPGn4VW7TYhny00GXZaOGXmealRRW8bvNu1QpIUCFAFJGCDvBFV2uH7p6R4kXTClNuvAKlsgZbQnJO/y3926ni8XFq025+c+QENIJAP1HkPM1D9F1qeXFk6huKf8AF3FZUgq5N8j549MVa7IRTMElQT4LWtwJ/wCk9XZ7gzjvT5vH9qxW2wOZorpdmOaSTuk67OQbGmDFJEq5OCO2Bx37j68POumwWtmzWqPAYAw0n4lD6lHiahb+n3l0m29hQ2m7fGL3cFE7qa8DlXL9ratzWx0rTpbMfsnpW5nufy0RRRQTiuFV9YJqD1LqaHYGkh4l6Wv/ACo7e9R8ewV06iuzdltD890Z6sfAknG0rlVephXWyvWvV94IeEp0l9C0ZLSFcDv4bj5V1nZ7Au+MNTKLtF7D+R5KlVVJj8Ld/wBFNs2C96nWJGppK4sRW9EBo4IH+qmq02a3WloJt8Rtnd8wGVHxNdyFJWhKkEFChkEHcR21vWXXYtUTfp+Ro0yjQD8osVOxuu881jHrSf0gwXEMRr/AGJluWF7Q4lGf6/c041o62h1tbTiQptaSlSSNxB3YoWFV76GqZO3hv6jipzR7RhauuwXRm82mLcI5+B9Gcfyq5jxBzUiKrPQcpWn9SztLyVHqFkvQ1KPEHl/3mDVlA9hzXqj8ps9nldqPQqhE4luu8b1tWpON5rNK/SHfTZNPulheJkj8FgA78nmPCmY3O6yk92Vt0ryXVav14TgLtVoOEn6Vucz659O+nYDAFQejbN7lsTTDoBlOfiPntUeWe4bvKp3Feedo8R73VlrPIzQfn3ViljyszHeV5yGmpDZbkNodQeKVgEfelifoeAXParM67a5Y3hUdRCT5U2YrBwBmsykxKppT+k724fBFfCx/mCSGtRXrTaksapje0RiQlE+PghXiO2m+FMjzoyZMN5DzCxlK0HOf2pRuKTqvWsezJ+K3209bKxwUvA+E+uPWum+aXnabfevGkf8ALIJkQCSUEfzJHdXay9n46+mjlNo5XC9uHT0uqDah0biBq0fFceow5qnVcTTkZX+FjkOzSOHI4z9vE91WfHaQyyhptIShACUpHICk3oxsblutLlymhSp1xV1qyriEnhnvPE+PdTqjhW/HAylhZTR7m/M8Smju68jt5W1FFFOiqvRu6UrjtbswW8Z57zTOKVtUKFt6RrPLUdlqayqMpR4bQPw+uaaU8K4jtdGRVRv4Fo+WiJRnRw6rNYNZoNciFcSL0pnah2tDv/rqljrjy2af71a495sr1uc/ynmtlKh9PYRUDqqzC+WV6GAnrcbTJVyWOFc3R1qczIvuW6KLV0iZb2XdynEjh4kf1r0/s3Utlw5rIz4oyb+/FZcwDZzm3OXH0fTXUwn7HOOJlsWWtnmUZ3HHZ+mKbgcik7XcY6d1JD1TGBDLqgzNCRuIPP0/IU3NLQ42hbSgptSQUqG8EHgRXN9qsPENSKiMeGTX0PEKxRyHLs3bx9FvWMUVmuV3K4lDpBt7yoce828ETbasOJI47Gd9Omm7s1e7JEuLWB1zYKk5zsK+pPkc1zuIStCkLSFJUCCDzFKGiJDmm9VTdOSlD2WQovQiew8vTce8V6H2Xru80ppnHxM1HUcR7LPnbs5cw3H6qyVHtO6qwCzq/Xa5mSq12k7DI+lbnM+v5CmTpGvps9iW1HJ9rmksMpHE53Ej1rw0lZRYrIxEOC+R1j6u1Z/bcPKtDGK8UNCXDzv0H3KG1u1lDOA3/ZTSeH61mgcKK8sJWosVFaluyLLZpM5WNtKfwwT8yjwFSpOBSVOQvVWuWLUkbVttZDso78KX/L+Q9a3ez+Hd9rAHeVup9B+VXqpMjNN50U/0a2ZdtsKZcxJ9unnr3ioYUAd6Qe/B399N3GvNRS2jOQlKR5AUiaj1w7KkqtGkEGbOJ2VvoGUNdpyd3nwr03KZXE7h8gFRzCJoT/51sOFJXRjqBd2tC4U5ajcIKurdK/mWnkT37sHwp1HDdUJGGN5aVNjg9uYLNFFFQU0n9JdqXcdOqfjJPtUBYktEbyCk53eletgujV4tMeewcpcT8QH0q5imdScpIO8Ec6rMoVofUq2HE7NiuK9ppf0sOdh7BWXjNAa+kszzsuR1HEfdRY7ZSZuBTtRWoUKj75eI1lt65ko5A3IQOK1cgK83gppJpREwXceC0HPa1uYnRc+pNRwdPstOTCVLcVhLSPmI5nwFRN5scLVEdq72WSluelILUhBIyRyVjeD9xSxpu3SdaX1y6XU7UVpYynHwnmGx3DnUhfLdJ0XJF3sTivYnF4fiK+XPd+/Ku6gw6HD5mQU81qoC5/iT/FZbpnytL3N8Hz9V7L1U8i3u6d13EcRto6sTEoyFdi+/tyPSu3o2uwkW1dqcdSt6CSlCgchbedxHd/Sp1+Va7jYUz5yWlwHGg9+MjISDw86V1aKiSEpuGlLuuKVDKFIWSk+YOfKiVGJUmJUbqesaYnX829uYfROI5IpA9hzD5p+zWc0iJla4tCQJMRm6tJ4uNkZPluP2rCOkhmOoN3W0zIi+ZUMfZWK5qTs5VP1py2Qf1I+itCsjGj7gp7O+lPpCtj0iA1dYBKZ1uWHUKSOQ4/vW0bpC068naXIdZ/3tE/lmusax028kg3NgpIwQoEbvSpYfRYnh1UyYQu0OunDilLJDKwtzBL9lkOa01Wm7yWyIlubSltB4dbz++/yFP44UpWW86UskD2SJdI6Ubal5J3nJ/QYHlXQ5rzTraSROU4RyQ0o5+1XMajr8Uqs0UDsg0AsdyhTuihZ4nC6Zs0UjP9JduJ2IFvmSnDwQEgfuaE3zV90Qk26xohoVwclbj6Hf9qz29nKzzS2YP7EBENZFw19Examu6LLZpEwkdaE7LST9SzwpT0tqSz6Usp21qn3icrrnW2BtbzvCSe3me8mvVzR1wnq9p1VfStlJ2urbOyhPnwHpXbZpmi7Y8G7dJhJfJx1qviUT/uNdRhktLhtI9kIMzydS0ael1Tk2kkgLvCOq53Yup9YOhd0eVa7UreIzZ/EcHf8A19K63rnp7RbbdvjN7TylAKaYG05v5q/b0FeF3n6ju1zk2uyxDDYaVsrmuHG0CAQUnvzypf0AuNA1NKgXZhHtxUUIed3qCxxG/meIPOiSMnr4Hy1LhZgvs2HX3UQ4McAzef3FS19WvSusIV/jpV7FO/DlgcAd2T6b/I9tWqw4h1pLjagpCgCkjmKV79a27zaZEF0DLifhJ+lXI1G9Fd5detz9luCiJtuWWwFcSjO704elHwSuFdRWJ8ceh9OB+yI9uyltwP1T9RWgORRWjmCLZZqPvlniXq2uwZyNppwceaTyIPI1JVhXCpAkG4USLixVY264zNIzU2XUalKh8IlwI+EjsWeVGvdMyb6w1Mtz/WPMt/CxtZSsHflPfVgXW1w7tDciT2Uusr4g8u8dhpAdt9+0SoGGh27WNPFri6wO7tHhWbNh7m1AraGzZRvB3H8FCd5THJq36LGktV2dq3NW6XsWqRGGwpqSerGee9WMHuO+oPX+omrw8xaLQr2lsrBUts7QcVyCe0Ux9VpjW7QcBC3wnBwereT49o+1dtn0parCpUmMy44+kH8Rw7SkjH01lNqsPoqs1ksbxP8AxO4OPG6kY5ZIxGCMvNKGuHl26yWnTEdRcfS0jrQDgqI3AeZz6UxTHlaL0SwIyUuSEBKCcfCXFfMrwzmljS0aRf8AXUi4zmXEJZUXVIWkgoPBCcHupoul9hTb67pa5Ql7L+Epd2gAcjIPdVutAD4aQAPDf1JLcSdShxXs6S9r6BRdvka1l2pm5xZcOQhY2gwEjJHZ491TmkdTt6kiOpfaDUhrc80TlJHbg/kaWJllv+jVOTLHKVIgpypxpQ+VP+pPPxFM2i5ltusRy4woLcWUpWxISnt457warYsyndRvqImAsv4XM0Lejgp0+cPDHEg8QfsuFWotFyHVtvtxgpKikhcXdkHB34rJmaBWNpRtaRxO02Rj7V6dIcWDH0zJdENgPLUlCXA2AoEnjmuPRWmrRcdMRX7hAaeccKypSs5PxGoRij/x3fS+Rovlte+qc7TbbPKD7KWmw9IW3qlTmLbG61O02HQBtDdvA58RXILvoeOrLSrftf6GM/pUJ0sICZVowPhDbg8sp3V1+3dH7LBQGmXCU4KUR3CfUjFFgoNrRxTudK/Pfy7hY8VF8oEjmgNFk42ifbp0XrLU8wtjOCGRjZPeniKhbDqpV21BPtbkNLHsxWlKtvKlKQopOfSoLovhykTZ81DTjNvdThoODG2drcR4DnXNIxZ+lRS8BLchxKscsOJ3n/kD60EYPTd6qabNnLWXaTvBU+8PyMkGlzZdWp9vUWtI9gccU3BZAU6kHG2cZP6Dzpgm6JsMqK2wmGlgIIwts4UR2E86WdbtSbHrCLf2WlrjrUnbUkbgRuKT4jhU8/0g2FqGXmn1uO43M9WoEHsJIx96JUxV7qelOGk5ba5eDuN1FhiD37Ya3+SZYUVmFFZiRUdWwygIbTvOAPGkPpOsaj1d8hAh1GyHyjcoAfKvy3VIdHUa4ONTLpcVPf4pZ6hDiicJzknB4DPCmC/XK12+IsXd9tDLiSktqOSsHkBxNZNK+fC8XtEdoR5rcb7wjyBk8Hi0XHoy++/rM3IcGJLX4b+OBUOY7iKWZcpI6TIj+nMyZCgETUNfIORJVw4Y8wK94rl51aBC0/F91WRPwqkFGyVjsT2+XrT7pnTFv05DLEFv41b3HVfMs95/Suqw7DRR1MlWfDnvZnIHmqznOlaGcuKmATj6RRW1FX9OSOtqKKKdJYIB4isFIxwrasGkklTUGhbVdnlSmEqgzjvEiMdk57xzqBUnWmngr2uMi+Q0n4XWtz2O9P8AerJxWMVGVkU7ck7A4dfzvQzHY3YbFV7btdWKU4USXF2+SfnblI2N45Z/et9Q6btup0IlMSUokpThEhhQORxGab7jZLbcxi4QY7/YVoBIHjxpXl9GdoUrrLbJmW53OdqO8RisxuCwxTbekkdG7r4gnc+QtyvAKW5li12tlyH71YfjLBSVKWElSew/Dkeppk0fp/8Ah22qjuOpdfdXtuKSMJzjgK5RpXWEBRMDUzclH0tymv1rhvN11jpyMZdziQHo2QFLbUdxqFfh2J1cPd43x5TqbDLc9VCN0UTs7gb9dV69Ka9nTaE5wFSEZ8smpTQgH8IWspOQpraz2kqNQy79fZcdsydIplsqAWghSXEkEcd9CdWXWG2lpOjpzaE7koZbOyPAJTurLmoap2GNoA0XDib5giNljExlJ3jkozphOy5bF5G5DvP/AG1OzNGWi6WZkRorUSSplJQ82nnjmOYqLm6ikXNSBM0POkFGdnrWFnGfFNdyNS6hKAiNpGQlIACQpYAHdVw/5GKjgggIY6MnXOLG59UMbF0j3O1B6KF09fbxpu5e573HlSGUnZR1banFIHIpwMlNd+u9P3O7XWDOszKVLQ1nbWdkAggpzmiDqTVN6nvwrXbIjb0f/O6xeQg8MZ4VJq09re4Ae03uLBTxIYaya0BR1gq21gayN5Fna3BvxsENpaYzHqRwTG+llcQpnJa6tScLS6Rs+G+kqZN0Hanw4zGjSJKTkIjpLmD67NTDHRlFeX1l7uk64rPJxwgf2pmtemLLagkwrawhaeDhQCr1NApMDipgc0zjfg3whGc98n7QPXUpJE/V2okhNjtnu2KQAJMrcoDuGP0qXs3R5BYf9rvj7l1mH5lPn4PJPZTtuG7dWwxmtaFkVMMtOwN9N/xTCO5u83/9yWqG0ISEISEpAwAN2K2AA4VminRUYooopJIooopJIooopJIooopJIooopJLB4VxXaAzdbbIhSRlp9soVRRTg2NwmIvoVXtt05ra1xG4MKfB9nZylvbySE5rr916/5T7b/wAT+1FFJ8NO9xc6JpJ6Ko0G1rlHuzX/ADn23/if2rCrXr48Z1tweYSc/lRRUe70wNxE34J9bWuUwaF06vT9m6mStLkx9xTshxPAkncPT9aZBRRUnuLnXKsMFmhbUUUUymiiiikkiiiikkiiiikkv//Z"/>
          <p:cNvSpPr>
            <a:spLocks noChangeAspect="1" noChangeArrowheads="1"/>
          </p:cNvSpPr>
          <p:nvPr/>
        </p:nvSpPr>
        <p:spPr bwMode="auto">
          <a:xfrm>
            <a:off x="1190625" y="754857"/>
            <a:ext cx="1271588" cy="9644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 name="Slide Number Placeholder 1"/>
          <p:cNvSpPr>
            <a:spLocks noGrp="1"/>
          </p:cNvSpPr>
          <p:nvPr>
            <p:ph type="sldNum" sz="quarter" idx="12"/>
          </p:nvPr>
        </p:nvSpPr>
        <p:spPr/>
        <p:txBody>
          <a:bodyPr/>
          <a:lstStyle/>
          <a:p>
            <a:fld id="{70E175FA-2C4A-43EA-8445-895BA15873DA}" type="slidenum">
              <a:rPr lang="en-US" smtClean="0">
                <a:solidFill>
                  <a:schemeClr val="tx1">
                    <a:lumMod val="95000"/>
                    <a:lumOff val="5000"/>
                  </a:schemeClr>
                </a:solidFill>
              </a:rPr>
              <a:t>1</a:t>
            </a:fld>
            <a:endParaRPr lang="en-US" dirty="0">
              <a:solidFill>
                <a:schemeClr val="tx1">
                  <a:lumMod val="95000"/>
                  <a:lumOff val="5000"/>
                </a:schemeClr>
              </a:solidFill>
            </a:endParaRPr>
          </a:p>
        </p:txBody>
      </p:sp>
      <p:sp>
        <p:nvSpPr>
          <p:cNvPr id="4" name="TextBox 3"/>
          <p:cNvSpPr txBox="1"/>
          <p:nvPr/>
        </p:nvSpPr>
        <p:spPr>
          <a:xfrm>
            <a:off x="5909481" y="5663821"/>
            <a:ext cx="2320119" cy="707886"/>
          </a:xfrm>
          <a:prstGeom prst="rect">
            <a:avLst/>
          </a:prstGeom>
          <a:noFill/>
        </p:spPr>
        <p:txBody>
          <a:bodyPr wrap="square" rtlCol="0">
            <a:spAutoFit/>
          </a:bodyPr>
          <a:lstStyle/>
          <a:p>
            <a:r>
              <a:rPr lang="en-US" sz="1000" dirty="0" smtClean="0"/>
              <a:t>CVWD </a:t>
            </a:r>
          </a:p>
          <a:p>
            <a:r>
              <a:rPr lang="en-US" sz="1000" dirty="0" smtClean="0"/>
              <a:t>Engineering</a:t>
            </a:r>
          </a:p>
          <a:p>
            <a:r>
              <a:rPr lang="en-US" sz="1000" dirty="0" smtClean="0"/>
              <a:t>Domestic Water Engineering</a:t>
            </a:r>
          </a:p>
          <a:p>
            <a:r>
              <a:rPr lang="en-US" sz="1000" dirty="0" smtClean="0"/>
              <a:t>Development Services </a:t>
            </a:r>
            <a:endParaRPr lang="en-US" sz="10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815737"/>
          </a:xfrm>
          <a:prstGeom prst="rect">
            <a:avLst/>
          </a:prstGeom>
        </p:spPr>
      </p:pic>
    </p:spTree>
    <p:extLst>
      <p:ext uri="{BB962C8B-B14F-4D97-AF65-F5344CB8AC3E}">
        <p14:creationId xmlns:p14="http://schemas.microsoft.com/office/powerpoint/2010/main" val="1954897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1" y="201168"/>
            <a:ext cx="5082362" cy="678601"/>
          </a:xfrm>
        </p:spPr>
        <p:txBody>
          <a:bodyPr>
            <a:noAutofit/>
          </a:bodyPr>
          <a:lstStyle/>
          <a:p>
            <a:r>
              <a:rPr lang="en-US" sz="2800" dirty="0">
                <a:solidFill>
                  <a:srgbClr val="3D7892"/>
                </a:solidFill>
                <a:latin typeface="Arial" pitchFamily="34" charset="0"/>
                <a:ea typeface="+mn-ea"/>
                <a:cs typeface="Arial" pitchFamily="34" charset="0"/>
              </a:rPr>
              <a:t>Calculate Pressure </a:t>
            </a:r>
            <a:r>
              <a:rPr lang="en-US" sz="2800" dirty="0" smtClean="0">
                <a:solidFill>
                  <a:srgbClr val="3D7892"/>
                </a:solidFill>
                <a:latin typeface="Arial" pitchFamily="34" charset="0"/>
                <a:ea typeface="+mn-ea"/>
                <a:cs typeface="Arial" pitchFamily="34" charset="0"/>
              </a:rPr>
              <a:t>Loss</a:t>
            </a:r>
            <a:endParaRPr lang="en-US" sz="2800" dirty="0">
              <a:solidFill>
                <a:srgbClr val="3D7892"/>
              </a:solidFill>
              <a:latin typeface="Arial" pitchFamily="34" charset="0"/>
              <a:ea typeface="+mn-ea"/>
              <a:cs typeface="Arial" pitchFamily="34" charset="0"/>
            </a:endParaRPr>
          </a:p>
        </p:txBody>
      </p:sp>
      <p:sp>
        <p:nvSpPr>
          <p:cNvPr id="4" name="Text Placeholder 3"/>
          <p:cNvSpPr>
            <a:spLocks noGrp="1"/>
          </p:cNvSpPr>
          <p:nvPr>
            <p:ph type="body" sz="half" idx="2"/>
          </p:nvPr>
        </p:nvSpPr>
        <p:spPr/>
        <p:txBody>
          <a:bodyPr/>
          <a:lstStyle/>
          <a:p>
            <a:pPr marL="171450" indent="-171450">
              <a:buFont typeface="Arial" panose="020B0604020202020204" pitchFamily="34" charset="0"/>
              <a:buChar char="•"/>
            </a:pPr>
            <a:r>
              <a:rPr lang="en-US" sz="1800" dirty="0" smtClean="0"/>
              <a:t>Corporation Stop</a:t>
            </a:r>
          </a:p>
          <a:p>
            <a:pPr marL="171450" indent="-171450">
              <a:buFont typeface="Arial" panose="020B0604020202020204" pitchFamily="34" charset="0"/>
              <a:buChar char="•"/>
            </a:pPr>
            <a:r>
              <a:rPr lang="en-US" sz="1800" dirty="0" smtClean="0"/>
              <a:t>Copper (Type K) Service Line</a:t>
            </a:r>
          </a:p>
          <a:p>
            <a:pPr marL="171450" indent="-171450">
              <a:buFont typeface="Arial" panose="020B0604020202020204" pitchFamily="34" charset="0"/>
              <a:buChar char="•"/>
            </a:pPr>
            <a:r>
              <a:rPr lang="en-US" sz="1800" dirty="0" smtClean="0"/>
              <a:t>Service Line Fittings</a:t>
            </a:r>
          </a:p>
          <a:p>
            <a:pPr marL="171450" indent="-171450">
              <a:buFont typeface="Arial" panose="020B0604020202020204" pitchFamily="34" charset="0"/>
              <a:buChar char="•"/>
            </a:pPr>
            <a:r>
              <a:rPr lang="en-US" sz="1800" dirty="0" smtClean="0"/>
              <a:t>Angle Meter Stop</a:t>
            </a:r>
          </a:p>
          <a:p>
            <a:pPr marL="171450" indent="-171450">
              <a:buFont typeface="Arial" panose="020B0604020202020204" pitchFamily="34" charset="0"/>
              <a:buChar char="•"/>
            </a:pPr>
            <a:r>
              <a:rPr lang="en-US" sz="1800" dirty="0" smtClean="0"/>
              <a:t>Water Meter</a:t>
            </a:r>
          </a:p>
          <a:p>
            <a:pPr marL="171450" indent="-171450">
              <a:buFont typeface="Arial" panose="020B0604020202020204" pitchFamily="34" charset="0"/>
              <a:buChar char="•"/>
            </a:pPr>
            <a:r>
              <a:rPr lang="en-US" sz="1800" dirty="0" smtClean="0"/>
              <a:t>Straight Check Valve</a:t>
            </a:r>
          </a:p>
          <a:p>
            <a:pPr marL="171450" indent="-171450">
              <a:buFont typeface="Arial" panose="020B0604020202020204" pitchFamily="34" charset="0"/>
              <a:buChar char="•"/>
            </a:pPr>
            <a:r>
              <a:rPr lang="en-US" sz="1800" dirty="0" smtClean="0"/>
              <a:t>Shut-off valve</a:t>
            </a:r>
          </a:p>
          <a:p>
            <a:pPr marL="171450" indent="-171450">
              <a:buFont typeface="Arial" panose="020B0604020202020204" pitchFamily="34" charset="0"/>
              <a:buChar char="•"/>
            </a:pPr>
            <a:endParaRPr lang="en-US" sz="1800" dirty="0" smtClean="0"/>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endParaRPr lang="en-US" sz="1800" dirty="0" smtClean="0"/>
          </a:p>
          <a:p>
            <a:r>
              <a:rPr lang="en-US" sz="1600" u="sng" dirty="0" smtClean="0"/>
              <a:t>Also See</a:t>
            </a:r>
            <a:endParaRPr lang="en-US" sz="1600" u="sng" dirty="0"/>
          </a:p>
          <a:p>
            <a:pPr marL="171450" indent="-171450">
              <a:buFont typeface="Arial" panose="020B0604020202020204" pitchFamily="34" charset="0"/>
              <a:buChar char="•"/>
            </a:pPr>
            <a:r>
              <a:rPr lang="en-US" sz="1400" dirty="0" smtClean="0"/>
              <a:t>AWWA M6 Table 3-3</a:t>
            </a:r>
          </a:p>
          <a:p>
            <a:pPr marL="171450" indent="-171450">
              <a:buFont typeface="Arial" panose="020B0604020202020204" pitchFamily="34" charset="0"/>
              <a:buChar char="•"/>
            </a:pPr>
            <a:r>
              <a:rPr lang="en-US" sz="1400" dirty="0" smtClean="0">
                <a:hlinkClick r:id="rId3"/>
              </a:rPr>
              <a:t>DDM</a:t>
            </a:r>
            <a:r>
              <a:rPr lang="en-US" sz="1400" dirty="0" smtClean="0"/>
              <a:t> </a:t>
            </a:r>
          </a:p>
          <a:p>
            <a:pPr marL="171450" indent="-171450">
              <a:buFont typeface="Arial" panose="020B0604020202020204" pitchFamily="34" charset="0"/>
              <a:buChar char="•"/>
            </a:pPr>
            <a:r>
              <a:rPr lang="en-US" sz="1400" dirty="0" smtClean="0"/>
              <a:t>CVWD’s approved material list </a:t>
            </a:r>
          </a:p>
          <a:p>
            <a:pPr marL="171450" indent="-171450">
              <a:buFont typeface="Arial" panose="020B0604020202020204" pitchFamily="34" charset="0"/>
              <a:buChar char="•"/>
            </a:pPr>
            <a:r>
              <a:rPr lang="en-US" sz="1400" dirty="0" smtClean="0"/>
              <a:t>Manufacture Specification Sheet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10</a:t>
            </a:fld>
            <a:endParaRPr lang="en-US" sz="1200" dirty="0">
              <a:solidFill>
                <a:schemeClr val="tx1">
                  <a:lumMod val="95000"/>
                  <a:lumOff val="5000"/>
                </a:schemeClr>
              </a:solidFill>
            </a:endParaRP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75050" y="1702555"/>
            <a:ext cx="5111750" cy="2994103"/>
          </a:xfrm>
          <a:ln w="22225">
            <a:solidFill>
              <a:schemeClr val="tx1"/>
            </a:solidFill>
          </a:ln>
        </p:spPr>
      </p:pic>
      <p:sp>
        <p:nvSpPr>
          <p:cNvPr id="6" name="Action Button: Custom 5">
            <a:hlinkClick r:id="rId5" action="ppaction://hlinksldjump" highlightClick="1"/>
          </p:cNvPr>
          <p:cNvSpPr/>
          <p:nvPr/>
        </p:nvSpPr>
        <p:spPr>
          <a:xfrm>
            <a:off x="354841" y="6209732"/>
            <a:ext cx="245660" cy="259307"/>
          </a:xfrm>
          <a:prstGeom prst="actionButtonBlan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E</a:t>
            </a:r>
            <a:endParaRPr lang="en-US" dirty="0"/>
          </a:p>
        </p:txBody>
      </p:sp>
      <p:sp>
        <p:nvSpPr>
          <p:cNvPr id="3" name="TextBox 2"/>
          <p:cNvSpPr txBox="1"/>
          <p:nvPr/>
        </p:nvSpPr>
        <p:spPr>
          <a:xfrm>
            <a:off x="3607879" y="4797031"/>
            <a:ext cx="5406911" cy="1138773"/>
          </a:xfrm>
          <a:prstGeom prst="rect">
            <a:avLst/>
          </a:prstGeom>
          <a:noFill/>
        </p:spPr>
        <p:txBody>
          <a:bodyPr wrap="square" rtlCol="0">
            <a:spAutoFit/>
          </a:bodyPr>
          <a:lstStyle/>
          <a:p>
            <a:pPr marL="102870">
              <a:spcAft>
                <a:spcPts val="400"/>
              </a:spcAft>
            </a:pPr>
            <a:r>
              <a:rPr lang="en-US" sz="1600" u="sng" dirty="0" smtClean="0"/>
              <a:t>CVWD Standard Drawings</a:t>
            </a:r>
          </a:p>
          <a:p>
            <a:pPr marL="388620" indent="-182880">
              <a:spcAft>
                <a:spcPts val="400"/>
              </a:spcAft>
              <a:buFont typeface="Arial" panose="020B0604020202020204" pitchFamily="34" charset="0"/>
              <a:buChar char="•"/>
            </a:pPr>
            <a:r>
              <a:rPr lang="en-US" sz="1400" dirty="0" smtClean="0"/>
              <a:t>W-7  </a:t>
            </a:r>
            <a:r>
              <a:rPr lang="en-US" sz="1400" dirty="0"/>
              <a:t>Detail  of 1” Service Connection and Meter Installation</a:t>
            </a:r>
          </a:p>
          <a:p>
            <a:pPr marL="388620" indent="-182880">
              <a:spcAft>
                <a:spcPts val="400"/>
              </a:spcAft>
              <a:buFont typeface="Arial" panose="020B0604020202020204" pitchFamily="34" charset="0"/>
              <a:buChar char="•"/>
            </a:pPr>
            <a:r>
              <a:rPr lang="en-US" sz="1400" dirty="0"/>
              <a:t>W-9  Detail  of 1 ½” Service Connection and Meter Installation</a:t>
            </a:r>
          </a:p>
          <a:p>
            <a:pPr marL="388620" indent="-182880">
              <a:spcAft>
                <a:spcPts val="400"/>
              </a:spcAft>
              <a:buFont typeface="Arial" panose="020B0604020202020204" pitchFamily="34" charset="0"/>
              <a:buChar char="•"/>
            </a:pPr>
            <a:r>
              <a:rPr lang="en-US" sz="1400" dirty="0"/>
              <a:t>W-11  Detail  of 2” Service Connection and Meter Installation</a:t>
            </a:r>
          </a:p>
        </p:txBody>
      </p:sp>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7773574" y="417845"/>
            <a:ext cx="700575" cy="677308"/>
          </a:xfrm>
          <a:prstGeom prst="rect">
            <a:avLst/>
          </a:prstGeom>
          <a:noFill/>
          <a:ln>
            <a:noFill/>
          </a:ln>
        </p:spPr>
      </p:pic>
    </p:spTree>
    <p:extLst>
      <p:ext uri="{BB962C8B-B14F-4D97-AF65-F5344CB8AC3E}">
        <p14:creationId xmlns:p14="http://schemas.microsoft.com/office/powerpoint/2010/main" val="594101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3" y="365126"/>
            <a:ext cx="8548577" cy="1325563"/>
          </a:xfrm>
        </p:spPr>
        <p:txBody>
          <a:bodyPr>
            <a:normAutofit/>
          </a:bodyPr>
          <a:lstStyle/>
          <a:p>
            <a:r>
              <a:rPr lang="en-US" sz="2800" b="1" dirty="0" smtClean="0">
                <a:solidFill>
                  <a:srgbClr val="3D7892"/>
                </a:solidFill>
                <a:latin typeface="Arial" pitchFamily="34" charset="0"/>
                <a:ea typeface="+mn-ea"/>
                <a:cs typeface="Arial" pitchFamily="34" charset="0"/>
              </a:rPr>
              <a:t>Water Service And Water Meter Sizing Criteria</a:t>
            </a:r>
            <a:endParaRPr lang="en-US" sz="2800" b="1" dirty="0">
              <a:solidFill>
                <a:srgbClr val="3D7892"/>
              </a:solidFill>
              <a:latin typeface="Arial" pitchFamily="34" charset="0"/>
              <a:ea typeface="+mn-ea"/>
              <a:cs typeface="Arial"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920240"/>
                <a:ext cx="7886700" cy="4670426"/>
              </a:xfrm>
              <a:solidFill>
                <a:schemeClr val="bg1"/>
              </a:solidFill>
            </p:spPr>
            <p:txBody>
              <a:bodyPr>
                <a:normAutofit/>
              </a:bodyPr>
              <a:lstStyle/>
              <a:p>
                <a:pPr marL="0" indent="0">
                  <a:buNone/>
                </a:pPr>
                <a:endParaRPr lang="en-US" sz="1100" dirty="0" smtClean="0"/>
              </a:p>
              <a:p>
                <a:pPr marL="0" indent="0">
                  <a:buNone/>
                </a:pPr>
                <a:r>
                  <a:rPr lang="en-US" sz="1100" dirty="0" smtClean="0"/>
                  <a:t>CVWD </a:t>
                </a:r>
                <a:r>
                  <a:rPr lang="en-US" sz="1100" dirty="0"/>
                  <a:t>Pressure Zone </a:t>
                </a:r>
                <a:r>
                  <a:rPr lang="en-US" sz="1100" u="sng" dirty="0"/>
                  <a:t>__________ (A) See Pressure Zone Table</a:t>
                </a:r>
                <a:r>
                  <a:rPr lang="en-US" sz="1100" dirty="0"/>
                  <a:t>____________   (HGL) </a:t>
                </a:r>
                <a:r>
                  <a:rPr lang="en-US" sz="1100" u="sng" dirty="0"/>
                  <a:t>______(C) See Pressure Zone Table</a:t>
                </a:r>
                <a:r>
                  <a:rPr lang="en-US" sz="1100" dirty="0" smtClean="0"/>
                  <a:t>_______</a:t>
                </a:r>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r>
                  <a:rPr lang="en-US" sz="1100" dirty="0"/>
                  <a:t>The Engineer of Record (EOR) is responsible for calculating and designing the required service line and meter size based on the critical pressure and fire sprinkler and/or domestic water demands needed at each lot. The above table must be placed on the Domestic Water Plans for first plan check</a:t>
                </a:r>
                <a:r>
                  <a:rPr lang="en-US" sz="1100" dirty="0" smtClean="0"/>
                  <a:t>.</a:t>
                </a:r>
              </a:p>
              <a:p>
                <a:pPr marL="0" indent="0">
                  <a:buNone/>
                </a:pPr>
                <a:r>
                  <a:rPr lang="en-US" sz="1100" dirty="0" smtClean="0"/>
                  <a:t>Guidelines </a:t>
                </a:r>
                <a:r>
                  <a:rPr lang="en-US" sz="1100" dirty="0"/>
                  <a:t>for calculating the water service line and meter size are:</a:t>
                </a:r>
              </a:p>
              <a:p>
                <a:pPr lvl="0">
                  <a:buFont typeface="+mj-lt"/>
                  <a:buAutoNum type="arabicPeriod"/>
                </a:pPr>
                <a:r>
                  <a:rPr lang="en-US" sz="1100" dirty="0"/>
                  <a:t>Determine the CVWD pressure zone for the meter and HGL based on half full reservoir  (See CVWD Pressure Zone Table)</a:t>
                </a:r>
              </a:p>
              <a:p>
                <a:pPr lvl="0">
                  <a:buFont typeface="+mj-lt"/>
                  <a:buAutoNum type="arabicPeriod"/>
                </a:pPr>
                <a:r>
                  <a:rPr lang="en-US" sz="1100" dirty="0"/>
                  <a:t>Determine the elevation at each meter location in Average Mean Sea Level (AMSL</a:t>
                </a:r>
                <a:r>
                  <a:rPr lang="en-US" sz="1100" dirty="0" smtClean="0"/>
                  <a:t>)</a:t>
                </a:r>
              </a:p>
              <a:p>
                <a:pPr lvl="0">
                  <a:buFont typeface="+mj-lt"/>
                  <a:buAutoNum type="arabicPeriod"/>
                </a:pPr>
                <a:endParaRPr lang="en-US" sz="1100" dirty="0"/>
              </a:p>
              <a:p>
                <a:pPr marL="0" indent="0">
                  <a:buNone/>
                </a:pPr>
                <a14:m>
                  <m:oMathPara xmlns:m="http://schemas.openxmlformats.org/officeDocument/2006/math">
                    <m:oMathParaPr>
                      <m:jc m:val="centerGroup"/>
                    </m:oMathParaPr>
                    <m:oMath xmlns:m="http://schemas.openxmlformats.org/officeDocument/2006/math">
                      <m:sSub>
                        <m:sSubPr>
                          <m:ctrlPr>
                            <a:rPr lang="en-US" sz="1100" i="1" smtClean="0">
                              <a:latin typeface="Cambria Math"/>
                            </a:rPr>
                          </m:ctrlPr>
                        </m:sSubPr>
                        <m:e>
                          <m:r>
                            <a:rPr lang="en-US" sz="1100" i="1">
                              <a:latin typeface="Cambria Math"/>
                            </a:rPr>
                            <m:t>𝑃</m:t>
                          </m:r>
                        </m:e>
                        <m:sub>
                          <m:r>
                            <a:rPr lang="en-US" sz="1100" i="1">
                              <a:latin typeface="Cambria Math"/>
                            </a:rPr>
                            <m:t>𝑀</m:t>
                          </m:r>
                        </m:sub>
                      </m:sSub>
                      <m:r>
                        <a:rPr lang="en-US" sz="1100" i="1">
                          <a:latin typeface="Cambria Math"/>
                        </a:rPr>
                        <m:t>= </m:t>
                      </m:r>
                      <m:f>
                        <m:fPr>
                          <m:ctrlPr>
                            <a:rPr lang="en-US" sz="1100" i="1">
                              <a:latin typeface="Cambria Math"/>
                            </a:rPr>
                          </m:ctrlPr>
                        </m:fPr>
                        <m:num>
                          <m:d>
                            <m:dPr>
                              <m:ctrlPr>
                                <a:rPr lang="en-US" sz="1100" i="1">
                                  <a:latin typeface="Cambria Math"/>
                                </a:rPr>
                              </m:ctrlPr>
                            </m:dPr>
                            <m:e>
                              <m:r>
                                <a:rPr lang="en-US" sz="1100" i="1">
                                  <a:latin typeface="Cambria Math"/>
                                </a:rPr>
                                <m:t>𝐻𝐺𝐿</m:t>
                              </m:r>
                              <m:r>
                                <a:rPr lang="en-US" sz="1100" i="1">
                                  <a:latin typeface="Cambria Math"/>
                                </a:rPr>
                                <m:t>+</m:t>
                              </m:r>
                              <m:f>
                                <m:fPr>
                                  <m:ctrlPr>
                                    <a:rPr lang="en-US" sz="1100" i="1">
                                      <a:latin typeface="Cambria Math"/>
                                    </a:rPr>
                                  </m:ctrlPr>
                                </m:fPr>
                                <m:num>
                                  <m:r>
                                    <a:rPr lang="en-US" sz="1100" i="1">
                                      <a:latin typeface="Cambria Math"/>
                                    </a:rPr>
                                    <m:t>1</m:t>
                                  </m:r>
                                </m:num>
                                <m:den>
                                  <m:r>
                                    <a:rPr lang="en-US" sz="1100" i="1">
                                      <a:latin typeface="Cambria Math"/>
                                    </a:rPr>
                                    <m:t>2</m:t>
                                  </m:r>
                                </m:den>
                              </m:f>
                              <m:r>
                                <a:rPr lang="en-US" sz="1100" i="1">
                                  <a:latin typeface="Cambria Math"/>
                                </a:rPr>
                                <m:t>𝑅𝑒𝑠</m:t>
                              </m:r>
                              <m:r>
                                <a:rPr lang="en-US" sz="1100" i="1">
                                  <a:latin typeface="Cambria Math"/>
                                </a:rPr>
                                <m:t> </m:t>
                              </m:r>
                              <m:r>
                                <a:rPr lang="en-US" sz="1100" i="1">
                                  <a:latin typeface="Cambria Math"/>
                                </a:rPr>
                                <m:t>h𝑡</m:t>
                              </m:r>
                            </m:e>
                          </m:d>
                          <m:r>
                            <a:rPr lang="en-US" sz="1100" i="1">
                              <a:latin typeface="Cambria Math"/>
                            </a:rPr>
                            <m:t>−</m:t>
                          </m:r>
                          <m:r>
                            <a:rPr lang="en-US" sz="1100" i="1">
                              <a:latin typeface="Cambria Math"/>
                            </a:rPr>
                            <m:t>𝑚𝑒𝑡𝑒𝑟</m:t>
                          </m:r>
                          <m:r>
                            <a:rPr lang="en-US" sz="1100" i="1">
                              <a:latin typeface="Cambria Math"/>
                            </a:rPr>
                            <m:t> </m:t>
                          </m:r>
                          <m:r>
                            <a:rPr lang="en-US" sz="1100" i="1">
                              <a:latin typeface="Cambria Math"/>
                            </a:rPr>
                            <m:t>𝑒𝑙𝑒𝑣𝑎𝑡𝑖𝑜𝑛</m:t>
                          </m:r>
                        </m:num>
                        <m:den>
                          <m:r>
                            <a:rPr lang="en-US" sz="1100" i="1">
                              <a:latin typeface="Cambria Math"/>
                            </a:rPr>
                            <m:t>2.31</m:t>
                          </m:r>
                        </m:den>
                      </m:f>
                    </m:oMath>
                  </m:oMathPara>
                </a14:m>
                <a:endParaRPr lang="en-US" sz="1100" dirty="0"/>
              </a:p>
              <a:p>
                <a:pPr>
                  <a:buFont typeface="+mj-lt"/>
                  <a:buAutoNum type="arabicPeriod" startAt="3"/>
                </a:pPr>
                <a:r>
                  <a:rPr lang="en-US" sz="1100" dirty="0" smtClean="0"/>
                  <a:t>Calculate the static pressure </a:t>
                </a:r>
                <a:r>
                  <a:rPr lang="en-US" sz="1100" i="1" dirty="0" smtClean="0"/>
                  <a:t>(P</a:t>
                </a:r>
                <a:r>
                  <a:rPr lang="en-US" sz="1100" i="1" baseline="-25000" dirty="0" smtClean="0"/>
                  <a:t>M</a:t>
                </a:r>
                <a:r>
                  <a:rPr lang="en-US" sz="1100" i="1" dirty="0" smtClean="0"/>
                  <a:t>)</a:t>
                </a:r>
                <a:endParaRPr lang="en-US" sz="1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920240"/>
                <a:ext cx="7886700" cy="4670426"/>
              </a:xfrm>
              <a:blipFill rotWithShape="1">
                <a:blip r:embed="rId3"/>
                <a:stretch>
                  <a:fillRect r="-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54BF144-1DA1-434A-BB2F-ED05E8C0A5D7}" type="slidenum">
              <a:rPr lang="en-US" smtClean="0">
                <a:solidFill>
                  <a:schemeClr val="tx1">
                    <a:lumMod val="95000"/>
                    <a:lumOff val="5000"/>
                  </a:schemeClr>
                </a:solidFill>
              </a:rPr>
              <a:pPr/>
              <a:t>11</a:t>
            </a:fld>
            <a:endParaRPr lang="en-US" dirty="0">
              <a:solidFill>
                <a:schemeClr val="tx1">
                  <a:lumMod val="95000"/>
                  <a:lumOff val="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48238093"/>
              </p:ext>
            </p:extLst>
          </p:nvPr>
        </p:nvGraphicFramePr>
        <p:xfrm>
          <a:off x="659219" y="2520924"/>
          <a:ext cx="7814929" cy="1508815"/>
        </p:xfrm>
        <a:graphic>
          <a:graphicData uri="http://schemas.openxmlformats.org/drawingml/2006/table">
            <a:tbl>
              <a:tblPr firstRow="1" firstCol="1" bandRow="1"/>
              <a:tblGrid>
                <a:gridCol w="598681"/>
                <a:gridCol w="694898"/>
                <a:gridCol w="587991"/>
                <a:gridCol w="641444"/>
                <a:gridCol w="1148493"/>
                <a:gridCol w="1203470"/>
                <a:gridCol w="641444"/>
                <a:gridCol w="694898"/>
                <a:gridCol w="801805"/>
                <a:gridCol w="801805"/>
              </a:tblGrid>
              <a:tr h="188602">
                <a:tc gridSpan="10">
                  <a:txBody>
                    <a:bodyPr/>
                    <a:lstStyle/>
                    <a:p>
                      <a:pPr marL="0" marR="0" algn="ctr">
                        <a:lnSpc>
                          <a:spcPct val="115000"/>
                        </a:lnSpc>
                        <a:spcBef>
                          <a:spcPts val="0"/>
                        </a:spcBef>
                        <a:spcAft>
                          <a:spcPts val="0"/>
                        </a:spcAft>
                      </a:pPr>
                      <a:r>
                        <a:rPr lang="en-US" sz="1000" dirty="0">
                          <a:effectLst/>
                          <a:latin typeface="Calibri"/>
                          <a:ea typeface="Calibri"/>
                          <a:cs typeface="Times New Roman"/>
                        </a:rPr>
                        <a:t>Domestic Water Service Meter and Service Run Table</a:t>
                      </a:r>
                    </a:p>
                  </a:txBody>
                  <a:tcPr marL="64734" marR="6473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4407">
                <a:tc>
                  <a:txBody>
                    <a:bodyPr/>
                    <a:lstStyle/>
                    <a:p>
                      <a:pPr marL="0" marR="0" algn="ctr">
                        <a:lnSpc>
                          <a:spcPct val="115000"/>
                        </a:lnSpc>
                        <a:spcBef>
                          <a:spcPts val="0"/>
                        </a:spcBef>
                        <a:spcAft>
                          <a:spcPts val="0"/>
                        </a:spcAft>
                      </a:pPr>
                      <a:r>
                        <a:rPr lang="en-US" sz="1000" dirty="0">
                          <a:effectLst/>
                          <a:latin typeface="Calibri"/>
                          <a:ea typeface="Calibri"/>
                          <a:cs typeface="Times New Roman"/>
                        </a:rPr>
                        <a:t>Lot No.</a:t>
                      </a:r>
                    </a:p>
                  </a:txBody>
                  <a:tcPr marL="64734" marR="647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PZ</a:t>
                      </a:r>
                    </a:p>
                    <a:p>
                      <a:pPr marL="0" marR="0" algn="ctr">
                        <a:lnSpc>
                          <a:spcPct val="115000"/>
                        </a:lnSpc>
                        <a:spcBef>
                          <a:spcPts val="0"/>
                        </a:spcBef>
                        <a:spcAft>
                          <a:spcPts val="0"/>
                        </a:spcAft>
                      </a:pPr>
                      <a:r>
                        <a:rPr lang="en-US" sz="1000" dirty="0">
                          <a:effectLst/>
                          <a:latin typeface="Calibri"/>
                          <a:ea typeface="Calibri"/>
                          <a:cs typeface="Times New Roman"/>
                        </a:rPr>
                        <a:t>(HGL) + ½ Res Ht  (E)</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Meter</a:t>
                      </a:r>
                    </a:p>
                    <a:p>
                      <a:pPr marL="0" marR="0" algn="ctr">
                        <a:lnSpc>
                          <a:spcPct val="115000"/>
                        </a:lnSpc>
                        <a:spcBef>
                          <a:spcPts val="0"/>
                        </a:spcBef>
                        <a:spcAft>
                          <a:spcPts val="0"/>
                        </a:spcAft>
                      </a:pPr>
                      <a:r>
                        <a:rPr lang="en-US" sz="1000" dirty="0">
                          <a:effectLst/>
                          <a:latin typeface="Calibri"/>
                          <a:ea typeface="Calibri"/>
                          <a:cs typeface="Times New Roman"/>
                        </a:rPr>
                        <a:t>Elev.</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Static</a:t>
                      </a:r>
                    </a:p>
                    <a:p>
                      <a:pPr marL="0" marR="0" algn="ctr">
                        <a:lnSpc>
                          <a:spcPct val="115000"/>
                        </a:lnSpc>
                        <a:spcBef>
                          <a:spcPts val="0"/>
                        </a:spcBef>
                        <a:spcAft>
                          <a:spcPts val="0"/>
                        </a:spcAft>
                      </a:pPr>
                      <a:r>
                        <a:rPr lang="en-US" sz="1000" dirty="0">
                          <a:effectLst/>
                          <a:latin typeface="Calibri"/>
                          <a:ea typeface="Calibri"/>
                          <a:cs typeface="Times New Roman"/>
                        </a:rPr>
                        <a:t>Pressure at meter (psi)</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Fire Sprinkler Demand/Pressure</a:t>
                      </a:r>
                    </a:p>
                    <a:p>
                      <a:pPr marL="0" marR="0" algn="ctr">
                        <a:lnSpc>
                          <a:spcPct val="115000"/>
                        </a:lnSpc>
                        <a:spcBef>
                          <a:spcPts val="0"/>
                        </a:spcBef>
                        <a:spcAft>
                          <a:spcPts val="0"/>
                        </a:spcAft>
                      </a:pPr>
                      <a:r>
                        <a:rPr lang="en-US" sz="1000" dirty="0">
                          <a:effectLst/>
                          <a:latin typeface="Calibri"/>
                          <a:ea typeface="Calibri"/>
                          <a:cs typeface="Times New Roman"/>
                        </a:rPr>
                        <a:t>(gpm</a:t>
                      </a:r>
                      <a:r>
                        <a:rPr lang="en-US" sz="1000" baseline="-25000" dirty="0">
                          <a:effectLst/>
                          <a:latin typeface="Calibri"/>
                          <a:ea typeface="Calibri"/>
                          <a:cs typeface="Times New Roman"/>
                        </a:rPr>
                        <a:t>max</a:t>
                      </a:r>
                      <a:r>
                        <a:rPr lang="en-US" sz="1000" dirty="0">
                          <a:effectLst/>
                          <a:latin typeface="Calibri"/>
                          <a:ea typeface="Calibri"/>
                          <a:cs typeface="Times New Roman"/>
                        </a:rPr>
                        <a:t>/psi</a:t>
                      </a:r>
                      <a:r>
                        <a:rPr lang="en-US" sz="1000" baseline="-25000" dirty="0">
                          <a:effectLst/>
                          <a:latin typeface="Calibri"/>
                          <a:ea typeface="Calibri"/>
                          <a:cs typeface="Times New Roman"/>
                        </a:rPr>
                        <a:t>min</a:t>
                      </a:r>
                      <a:r>
                        <a:rPr lang="en-US" sz="1000" dirty="0">
                          <a:effectLst/>
                          <a:latin typeface="Calibri"/>
                          <a:ea typeface="Calibri"/>
                          <a:cs typeface="Times New Roman"/>
                        </a:rPr>
                        <a:t>)</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Domestic Water Demand/Pressure</a:t>
                      </a:r>
                    </a:p>
                    <a:p>
                      <a:pPr marL="0" marR="0" algn="ctr">
                        <a:lnSpc>
                          <a:spcPct val="115000"/>
                        </a:lnSpc>
                        <a:spcBef>
                          <a:spcPts val="0"/>
                        </a:spcBef>
                        <a:spcAft>
                          <a:spcPts val="0"/>
                        </a:spcAft>
                      </a:pPr>
                      <a:r>
                        <a:rPr lang="en-US" sz="1000" dirty="0">
                          <a:effectLst/>
                          <a:latin typeface="Calibri"/>
                          <a:ea typeface="Calibri"/>
                          <a:cs typeface="Times New Roman"/>
                        </a:rPr>
                        <a:t>(gpm</a:t>
                      </a:r>
                      <a:r>
                        <a:rPr lang="en-US" sz="1000" baseline="-25000" dirty="0">
                          <a:effectLst/>
                          <a:latin typeface="Calibri"/>
                          <a:ea typeface="Calibri"/>
                          <a:cs typeface="Times New Roman"/>
                        </a:rPr>
                        <a:t>max</a:t>
                      </a:r>
                      <a:r>
                        <a:rPr lang="en-US" sz="1000" dirty="0">
                          <a:effectLst/>
                          <a:latin typeface="Calibri"/>
                          <a:ea typeface="Calibri"/>
                          <a:cs typeface="Times New Roman"/>
                        </a:rPr>
                        <a:t>/psi</a:t>
                      </a:r>
                      <a:r>
                        <a:rPr lang="en-US" sz="1000" baseline="-25000" dirty="0">
                          <a:effectLst/>
                          <a:latin typeface="Calibri"/>
                          <a:ea typeface="Calibri"/>
                          <a:cs typeface="Times New Roman"/>
                        </a:rPr>
                        <a:t>min</a:t>
                      </a:r>
                      <a:r>
                        <a:rPr lang="en-US" sz="1000" dirty="0">
                          <a:effectLst/>
                          <a:latin typeface="Calibri"/>
                          <a:ea typeface="Calibri"/>
                          <a:cs typeface="Times New Roman"/>
                        </a:rPr>
                        <a:t>)</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Service Run Length (ft)</a:t>
                      </a:r>
                    </a:p>
                  </a:txBody>
                  <a:tcPr marL="64734" marR="64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Customer Side of Meter Pressure </a:t>
                      </a:r>
                    </a:p>
                  </a:txBody>
                  <a:tcPr marL="64734" marR="64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Service Run Size (inches)</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DW Service Meter Size</a:t>
                      </a:r>
                    </a:p>
                  </a:txBody>
                  <a:tcPr marL="64734" marR="647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602">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602">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602">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txBody>
                  <a:tcPr marL="64734" marR="647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8113830" y="173286"/>
            <a:ext cx="700575" cy="677308"/>
          </a:xfrm>
          <a:prstGeom prst="rect">
            <a:avLst/>
          </a:prstGeom>
          <a:noFill/>
          <a:ln>
            <a:noFill/>
          </a:ln>
        </p:spPr>
      </p:pic>
      <p:sp>
        <p:nvSpPr>
          <p:cNvPr id="10" name="Rounded Rectangle 9"/>
          <p:cNvSpPr/>
          <p:nvPr/>
        </p:nvSpPr>
        <p:spPr>
          <a:xfrm>
            <a:off x="508958" y="2173857"/>
            <a:ext cx="8108831" cy="1949569"/>
          </a:xfrm>
          <a:prstGeom prst="roundRect">
            <a:avLst/>
          </a:prstGeom>
          <a:noFill/>
          <a:ln w="47625">
            <a:solidFill>
              <a:srgbClr val="E75200"/>
            </a:solidFill>
          </a:ln>
          <a:effectLst>
            <a:outerShdw blurRad="50800" dist="50800" dir="5400000" sx="99000" sy="99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59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125" y="1035050"/>
            <a:ext cx="7886700" cy="4351338"/>
          </a:xfrm>
          <a:solidFill>
            <a:schemeClr val="bg1"/>
          </a:solidFill>
        </p:spPr>
        <p:txBody>
          <a:bodyPr>
            <a:normAutofit/>
          </a:bodyPr>
          <a:lstStyle/>
          <a:p>
            <a:pPr marL="342900" marR="0" lvl="0" indent="-342900">
              <a:lnSpc>
                <a:spcPct val="115000"/>
              </a:lnSpc>
              <a:spcBef>
                <a:spcPts val="0"/>
              </a:spcBef>
              <a:spcAft>
                <a:spcPts val="0"/>
              </a:spcAft>
              <a:buFont typeface="+mj-lt"/>
              <a:buAutoNum type="arabicPeriod" startAt="4"/>
            </a:pPr>
            <a:r>
              <a:rPr lang="en-US" sz="1100" dirty="0">
                <a:ea typeface="Calibri"/>
                <a:cs typeface="Times New Roman"/>
              </a:rPr>
              <a:t>Determine the service run length from the domestic water main to the meter</a:t>
            </a:r>
          </a:p>
          <a:p>
            <a:pPr marL="342900" marR="0" lvl="0" indent="-342900">
              <a:lnSpc>
                <a:spcPct val="115000"/>
              </a:lnSpc>
              <a:spcBef>
                <a:spcPts val="0"/>
              </a:spcBef>
              <a:spcAft>
                <a:spcPts val="0"/>
              </a:spcAft>
              <a:buFont typeface="+mj-lt"/>
              <a:buAutoNum type="arabicPeriod" startAt="4"/>
            </a:pPr>
            <a:r>
              <a:rPr lang="en-US" sz="1100" dirty="0">
                <a:ea typeface="Calibri"/>
                <a:cs typeface="Times New Roman"/>
              </a:rPr>
              <a:t>Determine worst case condition of the Fire Sprinkler or Domestic Water demand and pressure</a:t>
            </a:r>
          </a:p>
          <a:p>
            <a:pPr marL="342900" marR="0" lvl="0" indent="-342900">
              <a:lnSpc>
                <a:spcPct val="115000"/>
              </a:lnSpc>
              <a:spcBef>
                <a:spcPts val="0"/>
              </a:spcBef>
              <a:spcAft>
                <a:spcPts val="0"/>
              </a:spcAft>
              <a:buFont typeface="+mj-lt"/>
              <a:buAutoNum type="arabicPeriod" startAt="4"/>
            </a:pPr>
            <a:r>
              <a:rPr lang="en-US" sz="1100" dirty="0">
                <a:ea typeface="Calibri"/>
                <a:cs typeface="Times New Roman"/>
              </a:rPr>
              <a:t>The EOR must determine the total head loss (in psi) at the </a:t>
            </a:r>
            <a:r>
              <a:rPr lang="en-US" sz="1100" u="sng" dirty="0">
                <a:ea typeface="Calibri"/>
                <a:cs typeface="Times New Roman"/>
              </a:rPr>
              <a:t>required critical gpm flow rate</a:t>
            </a:r>
            <a:r>
              <a:rPr lang="en-US" sz="1100" dirty="0">
                <a:ea typeface="Calibri"/>
                <a:cs typeface="Times New Roman"/>
              </a:rPr>
              <a:t>. Losses typically include the following:</a:t>
            </a:r>
          </a:p>
          <a:p>
            <a:pPr marL="742950" marR="0" lvl="1" indent="-285750">
              <a:lnSpc>
                <a:spcPct val="115000"/>
              </a:lnSpc>
              <a:spcBef>
                <a:spcPts val="0"/>
              </a:spcBef>
              <a:spcAft>
                <a:spcPts val="0"/>
              </a:spcAft>
              <a:buFont typeface="+mj-lt"/>
              <a:buAutoNum type="alphaLcPeriod"/>
            </a:pPr>
            <a:r>
              <a:rPr lang="en-US" sz="1100" dirty="0">
                <a:ea typeface="Calibri"/>
                <a:cs typeface="Times New Roman"/>
              </a:rPr>
              <a:t>Meter – Head loss</a:t>
            </a:r>
            <a:r>
              <a:rPr lang="en-US" sz="1100" dirty="0">
                <a:ea typeface="Times New Roman"/>
                <a:cs typeface="Times New Roman"/>
              </a:rPr>
              <a:t> based on the proposed meter</a:t>
            </a:r>
            <a:endParaRPr lang="en-US" sz="1100" dirty="0">
              <a:ea typeface="Calibri"/>
              <a:cs typeface="Times New Roman"/>
            </a:endParaRPr>
          </a:p>
          <a:p>
            <a:pPr marL="742950" marR="0" lvl="1" indent="-285750">
              <a:lnSpc>
                <a:spcPct val="115000"/>
              </a:lnSpc>
              <a:spcBef>
                <a:spcPts val="0"/>
              </a:spcBef>
              <a:spcAft>
                <a:spcPts val="0"/>
              </a:spcAft>
              <a:buFont typeface="+mj-lt"/>
              <a:buAutoNum type="alphaLcPeriod"/>
            </a:pPr>
            <a:r>
              <a:rPr lang="en-US" sz="1100" dirty="0">
                <a:ea typeface="Calibri"/>
                <a:cs typeface="Times New Roman"/>
              </a:rPr>
              <a:t>Service line – Head loss</a:t>
            </a:r>
            <a:r>
              <a:rPr lang="en-US" sz="1100" dirty="0">
                <a:ea typeface="Times New Roman"/>
                <a:cs typeface="Times New Roman"/>
              </a:rPr>
              <a:t> based on the proposed service line size</a:t>
            </a:r>
            <a:endParaRPr lang="en-US" sz="1100" dirty="0">
              <a:ea typeface="Calibri"/>
              <a:cs typeface="Times New Roman"/>
            </a:endParaRPr>
          </a:p>
          <a:p>
            <a:pPr marL="742950" marR="0" lvl="1" indent="-285750">
              <a:lnSpc>
                <a:spcPct val="115000"/>
              </a:lnSpc>
              <a:spcBef>
                <a:spcPts val="0"/>
              </a:spcBef>
              <a:spcAft>
                <a:spcPts val="0"/>
              </a:spcAft>
              <a:buFont typeface="+mj-lt"/>
              <a:buAutoNum type="alphaLcPeriod"/>
            </a:pPr>
            <a:r>
              <a:rPr lang="en-US" sz="1100" dirty="0">
                <a:ea typeface="Calibri"/>
                <a:cs typeface="Times New Roman"/>
              </a:rPr>
              <a:t>Fittings – Head losses from all fittings </a:t>
            </a:r>
            <a:r>
              <a:rPr lang="en-US" sz="1100" dirty="0">
                <a:ea typeface="Times New Roman"/>
                <a:cs typeface="Times New Roman"/>
              </a:rPr>
              <a:t>and valves to the customer side of the meter</a:t>
            </a:r>
            <a:endParaRPr lang="en-US" sz="1100" dirty="0">
              <a:ea typeface="Calibri"/>
              <a:cs typeface="Times New Roman"/>
            </a:endParaRPr>
          </a:p>
          <a:p>
            <a:pPr marL="742950" marR="0" lvl="1" indent="-285750">
              <a:lnSpc>
                <a:spcPct val="115000"/>
              </a:lnSpc>
              <a:spcBef>
                <a:spcPts val="0"/>
              </a:spcBef>
              <a:spcAft>
                <a:spcPts val="1000"/>
              </a:spcAft>
              <a:buFont typeface="+mj-lt"/>
              <a:buAutoNum type="alphaLcPeriod"/>
            </a:pPr>
            <a:r>
              <a:rPr lang="en-US" sz="1100" dirty="0">
                <a:ea typeface="Times New Roman"/>
                <a:cs typeface="Times New Roman"/>
              </a:rPr>
              <a:t>Head losses from backflow devices or other </a:t>
            </a:r>
            <a:r>
              <a:rPr lang="en-US" sz="1100" dirty="0" smtClean="0">
                <a:ea typeface="Times New Roman"/>
                <a:cs typeface="Times New Roman"/>
              </a:rPr>
              <a:t>appurtenances</a:t>
            </a:r>
          </a:p>
          <a:p>
            <a:pPr marL="285750" indent="-285750">
              <a:lnSpc>
                <a:spcPct val="115000"/>
              </a:lnSpc>
              <a:spcBef>
                <a:spcPts val="0"/>
              </a:spcBef>
              <a:spcAft>
                <a:spcPts val="1000"/>
              </a:spcAft>
              <a:buFont typeface="+mj-lt"/>
              <a:buAutoNum type="arabicPeriod" startAt="4"/>
            </a:pPr>
            <a:r>
              <a:rPr lang="en-US" sz="1100" dirty="0" smtClean="0">
                <a:ea typeface="Calibri"/>
                <a:cs typeface="Times New Roman"/>
              </a:rPr>
              <a:t>Subtract </a:t>
            </a:r>
            <a:r>
              <a:rPr lang="en-US" sz="1100" dirty="0">
                <a:ea typeface="Calibri"/>
                <a:cs typeface="Times New Roman"/>
              </a:rPr>
              <a:t>all head losses from the static pressure to determine the available pressure on the customer’s side of the meter. If the available pressure or flow on the customer’s side of the meter is less than the worst case required pressure and/or flow, repeat the calculations using the next larger meter/service line combination size. Repeat process until the required pressure and flow criteria is satisfied</a:t>
            </a:r>
            <a:r>
              <a:rPr lang="en-US" sz="1100" dirty="0" smtClean="0">
                <a:ea typeface="Calibri"/>
                <a:cs typeface="Times New Roman"/>
              </a:rPr>
              <a:t>.</a:t>
            </a:r>
          </a:p>
          <a:p>
            <a:pPr marL="285750" indent="-285750">
              <a:lnSpc>
                <a:spcPct val="115000"/>
              </a:lnSpc>
              <a:spcBef>
                <a:spcPts val="0"/>
              </a:spcBef>
              <a:spcAft>
                <a:spcPts val="1000"/>
              </a:spcAft>
              <a:buFont typeface="+mj-lt"/>
              <a:buAutoNum type="arabicPeriod" startAt="4"/>
            </a:pPr>
            <a:r>
              <a:rPr lang="en-US" sz="1100" dirty="0" smtClean="0">
                <a:ea typeface="Calibri"/>
                <a:cs typeface="Times New Roman"/>
              </a:rPr>
              <a:t>Also </a:t>
            </a:r>
            <a:r>
              <a:rPr lang="en-US" sz="1100" dirty="0">
                <a:ea typeface="Calibri"/>
                <a:cs typeface="Times New Roman"/>
              </a:rPr>
              <a:t>refer to the California Residential Code, Title 24, Part 2.5, R313 and NFPA - 13D, for additional information regarding the sizing of service lines</a:t>
            </a:r>
            <a:r>
              <a:rPr lang="en-US" sz="1100" dirty="0" smtClean="0">
                <a:ea typeface="Calibri"/>
                <a:cs typeface="Times New Roman"/>
              </a:rPr>
              <a:t>.</a:t>
            </a:r>
            <a:endParaRPr lang="en-US" sz="1100" dirty="0">
              <a:ea typeface="Calibri"/>
              <a:cs typeface="Times New Roman"/>
            </a:endParaRPr>
          </a:p>
          <a:p>
            <a:endParaRPr lang="en-US" sz="1100" dirty="0"/>
          </a:p>
        </p:txBody>
      </p:sp>
      <p:sp>
        <p:nvSpPr>
          <p:cNvPr id="4" name="Slide Number Placeholder 3"/>
          <p:cNvSpPr>
            <a:spLocks noGrp="1"/>
          </p:cNvSpPr>
          <p:nvPr>
            <p:ph type="sldNum" sz="quarter" idx="12"/>
          </p:nvPr>
        </p:nvSpPr>
        <p:spPr/>
        <p:txBody>
          <a:bodyPr/>
          <a:lstStyle/>
          <a:p>
            <a:fld id="{D54BF144-1DA1-434A-BB2F-ED05E8C0A5D7}" type="slidenum">
              <a:rPr lang="en-US" smtClean="0">
                <a:solidFill>
                  <a:schemeClr val="tx1">
                    <a:lumMod val="95000"/>
                    <a:lumOff val="5000"/>
                  </a:schemeClr>
                </a:solidFill>
              </a:rPr>
              <a:pPr/>
              <a:t>12</a:t>
            </a:fld>
            <a:endParaRPr lang="en-US" dirty="0">
              <a:solidFill>
                <a:schemeClr val="tx1">
                  <a:lumMod val="95000"/>
                  <a:lumOff val="5000"/>
                </a:schemeClr>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773573" y="194561"/>
            <a:ext cx="700575" cy="677308"/>
          </a:xfrm>
          <a:prstGeom prst="rect">
            <a:avLst/>
          </a:prstGeom>
          <a:noFill/>
          <a:ln>
            <a:noFill/>
          </a:ln>
        </p:spPr>
      </p:pic>
    </p:spTree>
    <p:extLst>
      <p:ext uri="{BB962C8B-B14F-4D97-AF65-F5344CB8AC3E}">
        <p14:creationId xmlns:p14="http://schemas.microsoft.com/office/powerpoint/2010/main" val="459800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06424"/>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D54BF144-1DA1-434A-BB2F-ED05E8C0A5D7}" type="slidenum">
              <a:rPr lang="en-US" smtClean="0">
                <a:solidFill>
                  <a:schemeClr val="tx1">
                    <a:lumMod val="95000"/>
                    <a:lumOff val="5000"/>
                  </a:schemeClr>
                </a:solidFill>
              </a:rPr>
              <a:pPr/>
              <a:t>13</a:t>
            </a:fld>
            <a:endParaRPr lang="en-US" dirty="0">
              <a:solidFill>
                <a:schemeClr val="tx1">
                  <a:lumMod val="95000"/>
                  <a:lumOff val="5000"/>
                </a:schemeClr>
              </a:solidFill>
            </a:endParaRPr>
          </a:p>
        </p:txBody>
      </p:sp>
      <p:sp>
        <p:nvSpPr>
          <p:cNvPr id="11" name="Content Placeholder 10"/>
          <p:cNvSpPr>
            <a:spLocks noGrp="1"/>
          </p:cNvSpPr>
          <p:nvPr>
            <p:ph idx="1"/>
          </p:nvPr>
        </p:nvSpPr>
        <p:spPr>
          <a:xfrm>
            <a:off x="628650" y="990599"/>
            <a:ext cx="7898662" cy="5399567"/>
          </a:xfrm>
          <a:solidFill>
            <a:schemeClr val="bg1"/>
          </a:solidFill>
        </p:spPr>
        <p:txBody>
          <a:bodyPr>
            <a:normAutofit lnSpcReduction="10000"/>
          </a:bodyPr>
          <a:lstStyle/>
          <a:p>
            <a:pPr marL="0" indent="0">
              <a:buNone/>
            </a:pPr>
            <a:r>
              <a:rPr lang="en-US" sz="1800" dirty="0"/>
              <a:t>Additional Information</a:t>
            </a:r>
          </a:p>
          <a:p>
            <a:pPr marL="0" indent="0">
              <a:buNone/>
            </a:pPr>
            <a:r>
              <a:rPr lang="en-US" sz="1100" dirty="0"/>
              <a:t>Typical service/meter combinations are as follows, although other combinations may be approved subject to CVWD’s discretion. However, meter sizes cannot exceed the service line size</a:t>
            </a:r>
            <a:r>
              <a:rPr lang="en-US" sz="1100" dirty="0" smtClean="0"/>
              <a:t>.</a:t>
            </a:r>
          </a:p>
          <a:p>
            <a:pPr marL="0" indent="0">
              <a:buNone/>
            </a:pPr>
            <a:endParaRPr lang="en-US" sz="1100" dirty="0"/>
          </a:p>
          <a:p>
            <a:pPr marL="0" indent="0">
              <a:buNone/>
            </a:pPr>
            <a:endParaRPr lang="en-US" sz="1100" dirty="0" smtClean="0"/>
          </a:p>
          <a:p>
            <a:pPr marL="0" indent="0">
              <a:buNone/>
            </a:pPr>
            <a:endParaRPr lang="en-US" sz="1100" dirty="0" smtClean="0"/>
          </a:p>
          <a:p>
            <a:pPr marL="0" indent="0">
              <a:buNone/>
            </a:pPr>
            <a:endParaRPr lang="en-US" sz="1100" dirty="0"/>
          </a:p>
          <a:p>
            <a:pPr marL="0" indent="0">
              <a:buNone/>
            </a:pPr>
            <a:r>
              <a:rPr lang="en-US" sz="1100" dirty="0" smtClean="0"/>
              <a:t>Type </a:t>
            </a:r>
            <a:r>
              <a:rPr lang="en-US" sz="1100" dirty="0"/>
              <a:t>K Copper information</a:t>
            </a:r>
            <a:r>
              <a:rPr lang="en-US" sz="1100" dirty="0" smtClean="0"/>
              <a:t>:</a:t>
            </a:r>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smtClean="0"/>
          </a:p>
          <a:p>
            <a:pPr marL="0" indent="0">
              <a:buNone/>
            </a:pPr>
            <a:r>
              <a:rPr lang="en-US" sz="1100" dirty="0" smtClean="0"/>
              <a:t>Typical </a:t>
            </a:r>
            <a:r>
              <a:rPr lang="en-US" sz="1100" dirty="0"/>
              <a:t>fittings that are included in the head loss calculations include corporation stops, angle meter stops, ball valves, and check valves. See the manufacturer’s data sheets for head loss factors. Refer to CVWD’s “Approved List of Materials” for approved products. This information may be found at our website at </a:t>
            </a:r>
            <a:r>
              <a:rPr lang="en-US" sz="1100" b="1" dirty="0">
                <a:solidFill>
                  <a:srgbClr val="FF0000"/>
                </a:solidFill>
              </a:rPr>
              <a:t>http://www.cvwd.org/208/Development-Design-Manual </a:t>
            </a:r>
            <a:r>
              <a:rPr lang="en-US" sz="1100" dirty="0"/>
              <a:t>.</a:t>
            </a:r>
          </a:p>
          <a:p>
            <a:pPr marL="0" indent="0">
              <a:buNone/>
            </a:pPr>
            <a:r>
              <a:rPr lang="en-US" sz="1100" dirty="0"/>
              <a:t> </a:t>
            </a:r>
            <a:r>
              <a:rPr lang="en-US" sz="1100" dirty="0" smtClean="0"/>
              <a:t>CVWD </a:t>
            </a:r>
            <a:r>
              <a:rPr lang="en-US" sz="1100" dirty="0"/>
              <a:t>currently uses the following meters. See the manufacturer’s head loss curve tables to determine the head loss through the meter at the required flow rate: </a:t>
            </a:r>
            <a:endParaRPr lang="en-US" sz="1100" dirty="0" smtClean="0"/>
          </a:p>
          <a:p>
            <a:pPr marL="365760" lvl="0">
              <a:spcBef>
                <a:spcPts val="600"/>
              </a:spcBef>
            </a:pPr>
            <a:r>
              <a:rPr lang="en-US" sz="1100" dirty="0"/>
              <a:t>Master Meter – 3/4” Multi-Jet </a:t>
            </a:r>
            <a:r>
              <a:rPr lang="en-US" sz="1100" dirty="0" smtClean="0"/>
              <a:t>Meters  (max. 30 gpm)</a:t>
            </a:r>
            <a:endParaRPr lang="en-US" sz="1100" dirty="0"/>
          </a:p>
          <a:p>
            <a:pPr marL="365760" lvl="0">
              <a:spcBef>
                <a:spcPts val="600"/>
              </a:spcBef>
            </a:pPr>
            <a:r>
              <a:rPr lang="en-US" sz="1100" dirty="0"/>
              <a:t>Master Meter - 1” Multi-Jet </a:t>
            </a:r>
            <a:r>
              <a:rPr lang="en-US" sz="1100" dirty="0" smtClean="0"/>
              <a:t>Meters  (max. 50 gpm)</a:t>
            </a:r>
            <a:endParaRPr lang="en-US" sz="1100" dirty="0"/>
          </a:p>
          <a:p>
            <a:pPr marL="365760" lvl="0">
              <a:spcBef>
                <a:spcPts val="600"/>
              </a:spcBef>
            </a:pPr>
            <a:r>
              <a:rPr lang="en-US" sz="1100" dirty="0"/>
              <a:t>Master Meter – 1 1/2” Multi-Jet </a:t>
            </a:r>
            <a:r>
              <a:rPr lang="en-US" sz="1100" dirty="0" smtClean="0"/>
              <a:t>Meters  (max. 100 gpm)</a:t>
            </a:r>
            <a:endParaRPr lang="en-US" sz="1100" dirty="0"/>
          </a:p>
          <a:p>
            <a:pPr marL="365760" lvl="0">
              <a:spcBef>
                <a:spcPts val="600"/>
              </a:spcBef>
            </a:pPr>
            <a:r>
              <a:rPr lang="en-US" sz="1100" dirty="0"/>
              <a:t>Master Meter - 2” Multi-Jet </a:t>
            </a:r>
            <a:r>
              <a:rPr lang="en-US" sz="1100" dirty="0" smtClean="0"/>
              <a:t>Meters  (max. 160 gpm)</a:t>
            </a:r>
            <a:endParaRPr lang="en-US" sz="1100" dirty="0"/>
          </a:p>
          <a:p>
            <a:pPr marL="0" indent="0">
              <a:buNone/>
            </a:pPr>
            <a:endParaRPr lang="en-US" sz="1100" dirty="0"/>
          </a:p>
          <a:p>
            <a:pPr marL="0" indent="0">
              <a:buNone/>
            </a:pPr>
            <a:endParaRPr lang="en-US" sz="1100" dirty="0"/>
          </a:p>
          <a:p>
            <a:pPr marL="0" indent="0">
              <a:buNone/>
            </a:pP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466998616"/>
              </p:ext>
            </p:extLst>
          </p:nvPr>
        </p:nvGraphicFramePr>
        <p:xfrm>
          <a:off x="1348422" y="1834547"/>
          <a:ext cx="1722755" cy="771144"/>
        </p:xfrm>
        <a:graphic>
          <a:graphicData uri="http://schemas.openxmlformats.org/drawingml/2006/table">
            <a:tbl>
              <a:tblPr firstRow="1" firstCol="1" bandRow="1"/>
              <a:tblGrid>
                <a:gridCol w="865505"/>
                <a:gridCol w="857250"/>
              </a:tblGrid>
              <a:tr h="0">
                <a:tc>
                  <a:txBody>
                    <a:bodyPr/>
                    <a:lstStyle/>
                    <a:p>
                      <a:pPr marL="0" marR="0">
                        <a:lnSpc>
                          <a:spcPct val="115000"/>
                        </a:lnSpc>
                        <a:spcBef>
                          <a:spcPts val="0"/>
                        </a:spcBef>
                        <a:spcAft>
                          <a:spcPts val="0"/>
                        </a:spcAft>
                      </a:pPr>
                      <a:r>
                        <a:rPr lang="en-US" sz="1100" dirty="0">
                          <a:effectLst/>
                          <a:latin typeface="Calibri"/>
                          <a:ea typeface="Calibri"/>
                          <a:cs typeface="Times New Roman"/>
                        </a:rPr>
                        <a:t>1" service</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3/4" meter</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dirty="0">
                          <a:effectLst/>
                          <a:latin typeface="Calibri"/>
                          <a:ea typeface="Calibri"/>
                          <a:cs typeface="Times New Roman"/>
                        </a:rPr>
                        <a:t>1.5" service</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1" meter</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dirty="0">
                          <a:effectLst/>
                          <a:latin typeface="Calibri"/>
                          <a:ea typeface="Calibri"/>
                          <a:cs typeface="Times New Roman"/>
                        </a:rPr>
                        <a:t>2" service</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1.5" meter</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dirty="0">
                          <a:effectLst/>
                          <a:latin typeface="Calibri"/>
                          <a:ea typeface="Calibri"/>
                          <a:cs typeface="Times New Roman"/>
                        </a:rPr>
                        <a:t>2" service</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2" meter</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0099783"/>
              </p:ext>
            </p:extLst>
          </p:nvPr>
        </p:nvGraphicFramePr>
        <p:xfrm>
          <a:off x="1323975" y="3094207"/>
          <a:ext cx="1718945" cy="1156716"/>
        </p:xfrm>
        <a:graphic>
          <a:graphicData uri="http://schemas.openxmlformats.org/drawingml/2006/table">
            <a:tbl>
              <a:tblPr firstRow="1" firstCol="1" bandRow="1"/>
              <a:tblGrid>
                <a:gridCol w="571500"/>
                <a:gridCol w="571500"/>
                <a:gridCol w="575945"/>
              </a:tblGrid>
              <a:tr h="170815">
                <a:tc>
                  <a:txBody>
                    <a:bodyPr/>
                    <a:lstStyle/>
                    <a:p>
                      <a:pPr marL="0" marR="0" algn="ctr">
                        <a:lnSpc>
                          <a:spcPct val="115000"/>
                        </a:lnSpc>
                        <a:spcBef>
                          <a:spcPts val="0"/>
                        </a:spcBef>
                        <a:spcAft>
                          <a:spcPts val="0"/>
                        </a:spcAft>
                      </a:pPr>
                      <a:r>
                        <a:rPr lang="en-US" sz="1100" dirty="0">
                          <a:effectLst/>
                          <a:latin typeface="Calibri"/>
                          <a:ea typeface="Calibri"/>
                          <a:cs typeface="Times New Roman"/>
                        </a:rPr>
                        <a:t>Size </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dirty="0">
                          <a:effectLst/>
                          <a:latin typeface="Calibri"/>
                          <a:ea typeface="Calibri"/>
                          <a:cs typeface="Times New Roman"/>
                        </a:rPr>
                        <a:t>C</a:t>
                      </a:r>
                      <a:r>
                        <a:rPr lang="en-US" sz="1100" i="1" baseline="-25000" dirty="0">
                          <a:effectLst/>
                          <a:latin typeface="Calibri"/>
                          <a:ea typeface="Calibri"/>
                          <a:cs typeface="Times New Roman"/>
                        </a:rPr>
                        <a:t>HW</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I.D.</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marL="0" marR="0" algn="ctr">
                        <a:lnSpc>
                          <a:spcPct val="115000"/>
                        </a:lnSpc>
                        <a:spcBef>
                          <a:spcPts val="0"/>
                        </a:spcBef>
                        <a:spcAft>
                          <a:spcPts val="0"/>
                        </a:spcAft>
                      </a:pPr>
                      <a:r>
                        <a:rPr lang="en-US" sz="1100" dirty="0">
                          <a:effectLst/>
                          <a:latin typeface="Calibri"/>
                          <a:ea typeface="Calibri"/>
                          <a:cs typeface="Times New Roman"/>
                        </a:rPr>
                        <a:t>5/8"</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0.652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marL="0" marR="0" algn="ctr">
                        <a:lnSpc>
                          <a:spcPct val="115000"/>
                        </a:lnSpc>
                        <a:spcBef>
                          <a:spcPts val="0"/>
                        </a:spcBef>
                        <a:spcAft>
                          <a:spcPts val="0"/>
                        </a:spcAft>
                      </a:pPr>
                      <a:r>
                        <a:rPr lang="en-US" sz="1100" dirty="0">
                          <a:effectLst/>
                          <a:latin typeface="Calibri"/>
                          <a:ea typeface="Calibri"/>
                          <a:cs typeface="Times New Roman"/>
                        </a:rPr>
                        <a:t>3/4"</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0.745</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marL="0" marR="0" algn="ctr">
                        <a:lnSpc>
                          <a:spcPct val="115000"/>
                        </a:lnSpc>
                        <a:spcBef>
                          <a:spcPts val="0"/>
                        </a:spcBef>
                        <a:spcAft>
                          <a:spcPts val="0"/>
                        </a:spcAft>
                      </a:pPr>
                      <a:r>
                        <a:rPr lang="en-US" sz="1100" dirty="0">
                          <a:effectLst/>
                          <a:latin typeface="Calibri"/>
                          <a:ea typeface="Calibri"/>
                          <a:cs typeface="Times New Roman"/>
                        </a:rPr>
                        <a:t>1"</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0.995</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marL="0" marR="0" algn="ctr">
                        <a:lnSpc>
                          <a:spcPct val="115000"/>
                        </a:lnSpc>
                        <a:spcBef>
                          <a:spcPts val="0"/>
                        </a:spcBef>
                        <a:spcAft>
                          <a:spcPts val="0"/>
                        </a:spcAft>
                      </a:pPr>
                      <a:r>
                        <a:rPr lang="en-US" sz="1100" dirty="0">
                          <a:effectLst/>
                          <a:latin typeface="Calibri"/>
                          <a:ea typeface="Calibri"/>
                          <a:cs typeface="Times New Roman"/>
                        </a:rPr>
                        <a:t>1 1/2"</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1.481</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marL="0" marR="0" algn="ctr">
                        <a:lnSpc>
                          <a:spcPct val="115000"/>
                        </a:lnSpc>
                        <a:spcBef>
                          <a:spcPts val="0"/>
                        </a:spcBef>
                        <a:spcAft>
                          <a:spcPts val="0"/>
                        </a:spcAft>
                      </a:pPr>
                      <a:r>
                        <a:rPr lang="en-US" sz="1100" dirty="0">
                          <a:effectLst/>
                          <a:latin typeface="Calibri"/>
                          <a:ea typeface="Calibri"/>
                          <a:cs typeface="Times New Roman"/>
                        </a:rPr>
                        <a:t>2"</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1.959</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773574" y="194561"/>
            <a:ext cx="700575" cy="677308"/>
          </a:xfrm>
          <a:prstGeom prst="rect">
            <a:avLst/>
          </a:prstGeom>
          <a:noFill/>
          <a:ln>
            <a:noFill/>
          </a:ln>
        </p:spPr>
      </p:pic>
      <p:sp>
        <p:nvSpPr>
          <p:cNvPr id="9" name="Action Button: Custom 8">
            <a:hlinkClick r:id="rId4" action="ppaction://hlinksldjump" highlightClick="1"/>
          </p:cNvPr>
          <p:cNvSpPr/>
          <p:nvPr/>
        </p:nvSpPr>
        <p:spPr>
          <a:xfrm>
            <a:off x="354841" y="6209732"/>
            <a:ext cx="245660" cy="259307"/>
          </a:xfrm>
          <a:prstGeom prst="actionButtonBlank">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E</a:t>
            </a:r>
          </a:p>
        </p:txBody>
      </p:sp>
    </p:spTree>
    <p:extLst>
      <p:ext uri="{BB962C8B-B14F-4D97-AF65-F5344CB8AC3E}">
        <p14:creationId xmlns:p14="http://schemas.microsoft.com/office/powerpoint/2010/main" val="1448274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CVWD Pressure Zone Table</a:t>
            </a:r>
          </a:p>
          <a:p>
            <a:endParaRPr lang="en-US" dirty="0"/>
          </a:p>
        </p:txBody>
      </p:sp>
      <p:sp>
        <p:nvSpPr>
          <p:cNvPr id="20" name="Rectangle 19"/>
          <p:cNvSpPr/>
          <p:nvPr/>
        </p:nvSpPr>
        <p:spPr>
          <a:xfrm>
            <a:off x="533400" y="666750"/>
            <a:ext cx="8058150" cy="5276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D54BF144-1DA1-434A-BB2F-ED05E8C0A5D7}" type="slidenum">
              <a:rPr lang="en-US" sz="1200" smtClean="0">
                <a:solidFill>
                  <a:schemeClr val="tx1">
                    <a:lumMod val="95000"/>
                    <a:lumOff val="5000"/>
                  </a:schemeClr>
                </a:solidFill>
              </a:rPr>
              <a:pPr/>
              <a:t>14</a:t>
            </a:fld>
            <a:endParaRPr lang="en-US" sz="1200" dirty="0">
              <a:solidFill>
                <a:schemeClr val="tx1">
                  <a:lumMod val="95000"/>
                  <a:lumOff val="5000"/>
                </a:schemeClr>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230942952"/>
              </p:ext>
            </p:extLst>
          </p:nvPr>
        </p:nvGraphicFramePr>
        <p:xfrm>
          <a:off x="935860" y="1095991"/>
          <a:ext cx="3290830" cy="4600931"/>
        </p:xfrm>
        <a:graphic>
          <a:graphicData uri="http://schemas.openxmlformats.org/drawingml/2006/table">
            <a:tbl>
              <a:tblPr firstRow="1" bandRow="1"/>
              <a:tblGrid>
                <a:gridCol w="1332246"/>
                <a:gridCol w="489646"/>
                <a:gridCol w="489646"/>
                <a:gridCol w="489646"/>
                <a:gridCol w="489646"/>
              </a:tblGrid>
              <a:tr h="154851">
                <a:tc gridSpan="5">
                  <a:txBody>
                    <a:bodyPr/>
                    <a:lstStyle/>
                    <a:p>
                      <a:pPr marL="0" marR="0" algn="ctr">
                        <a:lnSpc>
                          <a:spcPct val="115000"/>
                        </a:lnSpc>
                        <a:spcBef>
                          <a:spcPts val="0"/>
                        </a:spcBef>
                        <a:spcAft>
                          <a:spcPts val="0"/>
                        </a:spcAft>
                      </a:pPr>
                      <a:r>
                        <a:rPr lang="en-US" sz="900" b="1" dirty="0">
                          <a:effectLst/>
                          <a:latin typeface="Cambria"/>
                          <a:ea typeface="Times New Roman"/>
                          <a:cs typeface="Times New Roman"/>
                        </a:rPr>
                        <a:t>CVWD Pressure Zone Table</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4851">
                <a:tc>
                  <a:txBody>
                    <a:bodyPr/>
                    <a:lstStyle/>
                    <a:p>
                      <a:pPr marL="0" marR="0" algn="ctr">
                        <a:lnSpc>
                          <a:spcPct val="115000"/>
                        </a:lnSpc>
                        <a:spcBef>
                          <a:spcPts val="0"/>
                        </a:spcBef>
                        <a:spcAft>
                          <a:spcPts val="0"/>
                        </a:spcAft>
                      </a:pPr>
                      <a:r>
                        <a:rPr lang="en-US" sz="900" dirty="0">
                          <a:effectLst/>
                          <a:latin typeface="Calibri"/>
                          <a:ea typeface="Calibri"/>
                          <a:cs typeface="Times New Roman"/>
                        </a:rPr>
                        <a:t>(A)</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(B)</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(C)</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(D)</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(E)</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09701">
                <a:tc>
                  <a:txBody>
                    <a:bodyPr/>
                    <a:lstStyle/>
                    <a:p>
                      <a:pPr marL="0" marR="0" algn="ctr">
                        <a:lnSpc>
                          <a:spcPct val="115000"/>
                        </a:lnSpc>
                        <a:spcBef>
                          <a:spcPts val="0"/>
                        </a:spcBef>
                        <a:spcAft>
                          <a:spcPts val="0"/>
                        </a:spcAft>
                      </a:pPr>
                      <a:r>
                        <a:rPr lang="en-US" sz="900" dirty="0">
                          <a:effectLst/>
                          <a:latin typeface="Calibri"/>
                          <a:ea typeface="Calibri"/>
                          <a:cs typeface="Times New Roman"/>
                        </a:rPr>
                        <a:t>Pressure Zone</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Res No.</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Elev. (HGL)</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Ht       (ft)</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Elev + 1/2 ht</a:t>
                      </a: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17">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Area 23</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7101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13</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29</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0665">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Bighorn</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6502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1140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1150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Cahuilla Hills</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5501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1040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1050.5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0665">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Cahuilla Hills</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6501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1040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1050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Canyon</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6603</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940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956</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Date Palm</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3571-1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565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581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ID 13</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8111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13</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29</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ID 15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8121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13</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ID11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1092-2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47</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59</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ID 6</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5503</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840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850.5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ID 6</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6602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840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850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Indio Hills</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4711-1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1335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16</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1343</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Ironwood</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5648</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684</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700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Ironwood</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6615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684</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700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Lake Cahuilla</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6725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145.5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161.5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Lake Cahuilla</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6726</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145.5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161.5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Lower ID 8</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3501-1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1040</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1052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Lower Indio Hills</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4701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1145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1150.5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Lower La Quinta</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6630-1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235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251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Lower La Quinta</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6630-2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235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251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Lower Thousand Palms</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4602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335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347</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Lower Thunderbird</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5514</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492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508</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Marrakesh</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5643-1</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545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557</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Marrakesh</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5643-2</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545</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557</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1">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Mecca</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6806</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-148</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-136</a:t>
                      </a:r>
                      <a:endParaRPr lang="en-US" sz="900" dirty="0">
                        <a:effectLst/>
                        <a:latin typeface="Calibri"/>
                        <a:ea typeface="Calibri"/>
                        <a:cs typeface="Times New Roman"/>
                      </a:endParaRPr>
                    </a:p>
                  </a:txBody>
                  <a:tcPr marL="55085" marR="5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08818578"/>
              </p:ext>
            </p:extLst>
          </p:nvPr>
        </p:nvGraphicFramePr>
        <p:xfrm>
          <a:off x="4721326" y="1076319"/>
          <a:ext cx="3501436" cy="4687618"/>
        </p:xfrm>
        <a:graphic>
          <a:graphicData uri="http://schemas.openxmlformats.org/drawingml/2006/table">
            <a:tbl>
              <a:tblPr firstRow="1" bandRow="1"/>
              <a:tblGrid>
                <a:gridCol w="1456960"/>
                <a:gridCol w="511119"/>
                <a:gridCol w="511119"/>
                <a:gridCol w="511119"/>
                <a:gridCol w="511119"/>
              </a:tblGrid>
              <a:tr h="161642">
                <a:tc gridSpan="5">
                  <a:txBody>
                    <a:bodyPr/>
                    <a:lstStyle/>
                    <a:p>
                      <a:pPr marL="0" marR="0" algn="ctr" defTabSz="685800" rtl="0" eaLnBrk="1" latinLnBrk="0" hangingPunct="1">
                        <a:lnSpc>
                          <a:spcPct val="115000"/>
                        </a:lnSpc>
                        <a:spcBef>
                          <a:spcPts val="0"/>
                        </a:spcBef>
                        <a:spcAft>
                          <a:spcPts val="0"/>
                        </a:spcAft>
                      </a:pPr>
                      <a:r>
                        <a:rPr lang="fr-FR" sz="900" b="1" kern="1200" dirty="0" smtClean="0">
                          <a:solidFill>
                            <a:schemeClr val="tx1"/>
                          </a:solidFill>
                          <a:effectLst/>
                          <a:latin typeface="Cambria"/>
                          <a:ea typeface="Times New Roman"/>
                          <a:cs typeface="Times New Roman"/>
                        </a:rPr>
                        <a:t>CVWD Pressure Zone Table Continued</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Mecca</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7993</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-186</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-174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1642">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MHPZ</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MHPZ</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500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32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516</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900" dirty="0" smtClean="0">
                          <a:solidFill>
                            <a:srgbClr val="000000"/>
                          </a:solidFill>
                          <a:effectLst/>
                          <a:latin typeface="+mn-lt"/>
                          <a:ea typeface="Calibri"/>
                          <a:cs typeface="Times New Roman"/>
                        </a:rPr>
                        <a:t>Middle La Quinta</a:t>
                      </a:r>
                      <a:endParaRPr lang="en-US" sz="900" dirty="0" smtClean="0">
                        <a:effectLst/>
                        <a:latin typeface="+mn-lt"/>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smtClean="0">
                          <a:solidFill>
                            <a:srgbClr val="000000"/>
                          </a:solidFill>
                          <a:effectLst/>
                          <a:latin typeface="Calibri"/>
                          <a:ea typeface="Calibri"/>
                          <a:cs typeface="Times New Roman"/>
                        </a:rPr>
                        <a:t>6631-1</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350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366</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900" dirty="0" smtClean="0">
                          <a:solidFill>
                            <a:srgbClr val="000000"/>
                          </a:solidFill>
                          <a:effectLst/>
                          <a:latin typeface="+mn-lt"/>
                          <a:ea typeface="Calibri"/>
                          <a:cs typeface="Times New Roman"/>
                        </a:rPr>
                        <a:t>Middle La Quinta</a:t>
                      </a:r>
                      <a:endParaRPr lang="en-US" sz="900" dirty="0" smtClean="0">
                        <a:effectLst/>
                        <a:latin typeface="+mn-lt"/>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6631-2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350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32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366</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900" dirty="0" smtClean="0">
                          <a:solidFill>
                            <a:srgbClr val="000000"/>
                          </a:solidFill>
                          <a:effectLst/>
                          <a:latin typeface="+mn-lt"/>
                          <a:ea typeface="Calibri"/>
                          <a:cs typeface="Times New Roman"/>
                        </a:rPr>
                        <a:t>Middleton Road</a:t>
                      </a:r>
                      <a:endParaRPr lang="en-US" sz="900" dirty="0" smtClean="0">
                        <a:effectLst/>
                        <a:latin typeface="+mn-lt"/>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7802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60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72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900" dirty="0" smtClean="0">
                          <a:solidFill>
                            <a:srgbClr val="000000"/>
                          </a:solidFill>
                          <a:effectLst/>
                          <a:latin typeface="+mn-lt"/>
                          <a:ea typeface="Calibri"/>
                          <a:cs typeface="Times New Roman"/>
                        </a:rPr>
                        <a:t>Mirada</a:t>
                      </a:r>
                      <a:endParaRPr lang="en-US" sz="900" dirty="0" smtClean="0">
                        <a:effectLst/>
                        <a:latin typeface="+mn-lt"/>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5505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825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32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841</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900" dirty="0" smtClean="0">
                          <a:solidFill>
                            <a:srgbClr val="000000"/>
                          </a:solidFill>
                          <a:effectLst/>
                          <a:latin typeface="+mn-lt"/>
                          <a:ea typeface="Calibri"/>
                          <a:cs typeface="Times New Roman"/>
                        </a:rPr>
                        <a:t>North Shore (152N)</a:t>
                      </a:r>
                      <a:endParaRPr lang="en-US" sz="900" dirty="0" smtClean="0">
                        <a:effectLst/>
                        <a:latin typeface="+mn-lt"/>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smtClean="0">
                          <a:solidFill>
                            <a:srgbClr val="000000"/>
                          </a:solidFill>
                          <a:effectLst/>
                          <a:latin typeface="Calibri"/>
                          <a:ea typeface="Calibri"/>
                          <a:cs typeface="Times New Roman"/>
                        </a:rPr>
                        <a:t>7102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120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136</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900" dirty="0" smtClean="0">
                          <a:solidFill>
                            <a:srgbClr val="000000"/>
                          </a:solidFill>
                          <a:effectLst/>
                          <a:latin typeface="+mn-lt"/>
                          <a:ea typeface="Calibri"/>
                          <a:cs typeface="Times New Roman"/>
                        </a:rPr>
                        <a:t>North Shore (152S)</a:t>
                      </a:r>
                      <a:endParaRPr lang="en-US" sz="900" dirty="0" smtClean="0">
                        <a:effectLst/>
                        <a:latin typeface="+mn-lt"/>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7103</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120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32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effectLst/>
                          <a:latin typeface="Calibri"/>
                          <a:ea typeface="Calibri"/>
                          <a:cs typeface="Times New Roman"/>
                        </a:rPr>
                        <a:t>136</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Palm Desert Highway</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smtClean="0">
                          <a:solidFill>
                            <a:srgbClr val="000000"/>
                          </a:solidFill>
                          <a:effectLst/>
                          <a:latin typeface="Calibri"/>
                          <a:ea typeface="Calibri"/>
                          <a:cs typeface="Times New Roman"/>
                        </a:rPr>
                        <a:t>5617-1</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400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412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Palm Desert Highway</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smtClean="0">
                          <a:solidFill>
                            <a:srgbClr val="000000"/>
                          </a:solidFill>
                          <a:effectLst/>
                          <a:latin typeface="Calibri"/>
                          <a:ea typeface="Calibri"/>
                          <a:cs typeface="Times New Roman"/>
                        </a:rPr>
                        <a:t>5617-2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400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412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algn="ctr" defTabSz="685800" rtl="0" eaLnBrk="1" latinLnBrk="0" hangingPunct="1">
                        <a:lnSpc>
                          <a:spcPct val="115000"/>
                        </a:lnSpc>
                        <a:spcBef>
                          <a:spcPts val="0"/>
                        </a:spcBef>
                        <a:spcAft>
                          <a:spcPts val="0"/>
                        </a:spcAft>
                      </a:pPr>
                      <a:r>
                        <a:rPr lang="en-US" sz="900" kern="1200" dirty="0" smtClean="0">
                          <a:solidFill>
                            <a:srgbClr val="000000"/>
                          </a:solidFill>
                          <a:effectLst/>
                          <a:latin typeface="+mn-lt"/>
                          <a:ea typeface="Calibri"/>
                          <a:cs typeface="Times New Roman"/>
                        </a:rPr>
                        <a:t>Palm Desert Highway</a:t>
                      </a: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685800" rtl="0" eaLnBrk="1" latinLnBrk="0" hangingPunct="1">
                        <a:lnSpc>
                          <a:spcPct val="115000"/>
                        </a:lnSpc>
                        <a:spcBef>
                          <a:spcPts val="0"/>
                        </a:spcBef>
                        <a:spcAft>
                          <a:spcPts val="0"/>
                        </a:spcAft>
                      </a:pPr>
                      <a:r>
                        <a:rPr lang="en-US" sz="900" kern="1200" dirty="0" smtClean="0">
                          <a:solidFill>
                            <a:srgbClr val="000000"/>
                          </a:solidFill>
                          <a:effectLst/>
                          <a:latin typeface="Calibri"/>
                          <a:ea typeface="Calibri"/>
                          <a:cs typeface="Times New Roman"/>
                        </a:rPr>
                        <a:t>5644</a:t>
                      </a:r>
                      <a:endParaRPr lang="en-US" sz="900" kern="1200" dirty="0">
                        <a:solidFill>
                          <a:srgbClr val="000000"/>
                        </a:solidFill>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685800" rtl="0" eaLnBrk="1" latinLnBrk="0" hangingPunct="1">
                        <a:lnSpc>
                          <a:spcPct val="115000"/>
                        </a:lnSpc>
                        <a:spcBef>
                          <a:spcPts val="0"/>
                        </a:spcBef>
                        <a:spcAft>
                          <a:spcPts val="0"/>
                        </a:spcAft>
                      </a:pPr>
                      <a:r>
                        <a:rPr lang="en-US" sz="900" kern="1200" dirty="0" smtClean="0">
                          <a:solidFill>
                            <a:srgbClr val="000000"/>
                          </a:solidFill>
                          <a:effectLst/>
                          <a:latin typeface="Calibri"/>
                          <a:ea typeface="Calibri"/>
                          <a:cs typeface="Times New Roman"/>
                        </a:rPr>
                        <a:t>400</a:t>
                      </a:r>
                      <a:endParaRPr lang="en-US" sz="900" kern="1200" dirty="0">
                        <a:solidFill>
                          <a:srgbClr val="000000"/>
                        </a:solidFill>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685800" rtl="0" eaLnBrk="1" latinLnBrk="0" hangingPunct="1">
                        <a:lnSpc>
                          <a:spcPct val="115000"/>
                        </a:lnSpc>
                        <a:spcBef>
                          <a:spcPts val="0"/>
                        </a:spcBef>
                        <a:spcAft>
                          <a:spcPts val="0"/>
                        </a:spcAft>
                      </a:pPr>
                      <a:r>
                        <a:rPr lang="en-US" sz="900" kern="1200" dirty="0" smtClean="0">
                          <a:solidFill>
                            <a:srgbClr val="000000"/>
                          </a:solidFill>
                          <a:effectLst/>
                          <a:latin typeface="Calibri"/>
                          <a:ea typeface="Calibri"/>
                          <a:cs typeface="Times New Roman"/>
                        </a:rPr>
                        <a:t>24</a:t>
                      </a:r>
                      <a:endParaRPr lang="en-US" sz="900" kern="1200" dirty="0">
                        <a:solidFill>
                          <a:srgbClr val="000000"/>
                        </a:solidFill>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685800" rtl="0" eaLnBrk="1" latinLnBrk="0" hangingPunct="1">
                        <a:lnSpc>
                          <a:spcPct val="115000"/>
                        </a:lnSpc>
                        <a:spcBef>
                          <a:spcPts val="0"/>
                        </a:spcBef>
                        <a:spcAft>
                          <a:spcPts val="0"/>
                        </a:spcAft>
                      </a:pPr>
                      <a:r>
                        <a:rPr lang="en-US" sz="900" kern="1200" dirty="0" smtClean="0">
                          <a:solidFill>
                            <a:srgbClr val="000000"/>
                          </a:solidFill>
                          <a:effectLst/>
                          <a:latin typeface="Calibri"/>
                          <a:ea typeface="Calibri"/>
                          <a:cs typeface="Times New Roman"/>
                        </a:rPr>
                        <a:t>412</a:t>
                      </a:r>
                      <a:endParaRPr lang="en-US" sz="900" kern="1200" dirty="0">
                        <a:solidFill>
                          <a:srgbClr val="000000"/>
                        </a:solidFill>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Quarry Ranch</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6730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8</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Rancho Mirage</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5510-1</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443</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455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Rancho Mirage</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5510-2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443</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455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Sky Mtn</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4603</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435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451</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Sky Mtn</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5504-1</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435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451</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Sky Mtn</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5504-2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435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451</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Sun City</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4730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290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306</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Upper Bighorn</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6503</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1240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1252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Upper ID 8</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3601</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1425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1440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Upper La Quinta</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6632-1</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482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494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Upper La Quinta</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6632-2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482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494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Valley</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5509-1</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335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347</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Valley</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5509-2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335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347</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Valley</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5513</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335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347</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Valley</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5655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335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347</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Valley</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5690</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335</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347</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42">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Wide Canyon (1616)</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3602</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1616</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24</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1628</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19" name="Rectangle 1"/>
          <p:cNvSpPr>
            <a:spLocks noChangeArrowheads="1"/>
          </p:cNvSpPr>
          <p:nvPr/>
        </p:nvSpPr>
        <p:spPr bwMode="auto">
          <a:xfrm>
            <a:off x="285432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ction Button: Custom 6">
            <a:hlinkClick r:id="rId3" action="ppaction://hlinksldjump" highlightClick="1"/>
          </p:cNvPr>
          <p:cNvSpPr/>
          <p:nvPr/>
        </p:nvSpPr>
        <p:spPr>
          <a:xfrm>
            <a:off x="354841" y="6209732"/>
            <a:ext cx="245660" cy="259307"/>
          </a:xfrm>
          <a:prstGeom prst="actionButtonBlan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E</a:t>
            </a:r>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7773574" y="0"/>
            <a:ext cx="700575" cy="677308"/>
          </a:xfrm>
          <a:prstGeom prst="rect">
            <a:avLst/>
          </a:prstGeom>
          <a:noFill/>
          <a:ln>
            <a:noFill/>
          </a:ln>
        </p:spPr>
      </p:pic>
    </p:spTree>
    <p:extLst>
      <p:ext uri="{BB962C8B-B14F-4D97-AF65-F5344CB8AC3E}">
        <p14:creationId xmlns:p14="http://schemas.microsoft.com/office/powerpoint/2010/main" val="843170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41" y="934606"/>
            <a:ext cx="6515100" cy="857250"/>
          </a:xfrm>
        </p:spPr>
        <p:txBody>
          <a:bodyPr>
            <a:noAutofit/>
          </a:bodyPr>
          <a:lstStyle/>
          <a:p>
            <a:pPr algn="l"/>
            <a:r>
              <a:rPr lang="en-US" sz="2800" b="1" dirty="0">
                <a:solidFill>
                  <a:srgbClr val="3D7892"/>
                </a:solidFill>
                <a:latin typeface="Arial" pitchFamily="34" charset="0"/>
                <a:ea typeface="+mn-ea"/>
                <a:cs typeface="Arial" pitchFamily="34" charset="0"/>
              </a:rPr>
              <a:t>Example 1</a:t>
            </a:r>
          </a:p>
        </p:txBody>
      </p:sp>
      <p:sp>
        <p:nvSpPr>
          <p:cNvPr id="3" name="Content Placeholder 2"/>
          <p:cNvSpPr>
            <a:spLocks noGrp="1"/>
          </p:cNvSpPr>
          <p:nvPr>
            <p:ph idx="1"/>
          </p:nvPr>
        </p:nvSpPr>
        <p:spPr>
          <a:xfrm>
            <a:off x="950495" y="1791856"/>
            <a:ext cx="7086600" cy="3752505"/>
          </a:xfrm>
        </p:spPr>
        <p:txBody>
          <a:bodyPr>
            <a:noAutofit/>
          </a:bodyPr>
          <a:lstStyle/>
          <a:p>
            <a:pPr marL="0" lvl="0" indent="0">
              <a:lnSpc>
                <a:spcPct val="100000"/>
              </a:lnSpc>
              <a:buNone/>
            </a:pPr>
            <a:r>
              <a:rPr lang="en-US" sz="1800" b="1" u="sng" dirty="0" smtClean="0"/>
              <a:t>Required Information</a:t>
            </a:r>
          </a:p>
          <a:p>
            <a:pPr lvl="0">
              <a:lnSpc>
                <a:spcPct val="100000"/>
              </a:lnSpc>
            </a:pPr>
            <a:r>
              <a:rPr lang="en-US" sz="1800" b="1" dirty="0" smtClean="0"/>
              <a:t>Determine CVWD Pressure Zone</a:t>
            </a:r>
            <a:endParaRPr lang="en-US" sz="1800" dirty="0"/>
          </a:p>
          <a:p>
            <a:pPr lvl="0">
              <a:lnSpc>
                <a:spcPct val="100000"/>
              </a:lnSpc>
            </a:pPr>
            <a:r>
              <a:rPr lang="en-US" sz="1800" b="1" dirty="0" smtClean="0"/>
              <a:t>Reservoir elevation and height of reservoir</a:t>
            </a:r>
          </a:p>
          <a:p>
            <a:pPr lvl="0">
              <a:lnSpc>
                <a:spcPct val="100000"/>
              </a:lnSpc>
            </a:pPr>
            <a:r>
              <a:rPr lang="en-US" sz="1800" b="1" dirty="0" smtClean="0"/>
              <a:t>Meter elevation</a:t>
            </a:r>
          </a:p>
          <a:p>
            <a:pPr lvl="0">
              <a:lnSpc>
                <a:spcPct val="100000"/>
              </a:lnSpc>
            </a:pPr>
            <a:r>
              <a:rPr lang="en-US" sz="1800" b="1" dirty="0" smtClean="0"/>
              <a:t>Service run length</a:t>
            </a:r>
            <a:endParaRPr lang="en-US" sz="1800" dirty="0" smtClean="0"/>
          </a:p>
          <a:p>
            <a:pPr lvl="0">
              <a:lnSpc>
                <a:spcPct val="100000"/>
              </a:lnSpc>
            </a:pPr>
            <a:r>
              <a:rPr lang="en-US" sz="1800" b="1" dirty="0" smtClean="0"/>
              <a:t>Worst Case condition of Fire Sprinkler or Domestic Water Demand</a:t>
            </a:r>
          </a:p>
          <a:p>
            <a:pPr lvl="0">
              <a:lnSpc>
                <a:spcPct val="100000"/>
              </a:lnSpc>
            </a:pPr>
            <a:r>
              <a:rPr lang="en-US" sz="1800" b="1" dirty="0" smtClean="0"/>
              <a:t>Calculate Pressure Loss from water main to customer side of meter</a:t>
            </a:r>
            <a:endParaRPr lang="en-US" sz="1800" dirty="0"/>
          </a:p>
        </p:txBody>
      </p:sp>
      <p:sp>
        <p:nvSpPr>
          <p:cNvPr id="4" name="Slide Number Placeholder 3"/>
          <p:cNvSpPr>
            <a:spLocks noGrp="1"/>
          </p:cNvSpPr>
          <p:nvPr>
            <p:ph type="sldNum" sz="quarter" idx="12"/>
          </p:nvPr>
        </p:nvSpPr>
        <p:spPr/>
        <p:txBody>
          <a:bodyPr/>
          <a:lstStyle/>
          <a:p>
            <a:fld id="{D54BF144-1DA1-434A-BB2F-ED05E8C0A5D7}" type="slidenum">
              <a:rPr lang="en-US" smtClean="0">
                <a:solidFill>
                  <a:schemeClr val="tx1">
                    <a:lumMod val="95000"/>
                    <a:lumOff val="5000"/>
                  </a:schemeClr>
                </a:solidFill>
              </a:rPr>
              <a:pPr/>
              <a:t>15</a:t>
            </a:fld>
            <a:endParaRPr lang="en-US" dirty="0">
              <a:solidFill>
                <a:schemeClr val="tx1">
                  <a:lumMod val="95000"/>
                  <a:lumOff val="5000"/>
                </a:schemeClr>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773574" y="417845"/>
            <a:ext cx="700575" cy="677308"/>
          </a:xfrm>
          <a:prstGeom prst="rect">
            <a:avLst/>
          </a:prstGeom>
          <a:noFill/>
          <a:ln>
            <a:noFill/>
          </a:ln>
        </p:spPr>
      </p:pic>
    </p:spTree>
    <p:extLst>
      <p:ext uri="{BB962C8B-B14F-4D97-AF65-F5344CB8AC3E}">
        <p14:creationId xmlns:p14="http://schemas.microsoft.com/office/powerpoint/2010/main" val="2646839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57201" y="273050"/>
            <a:ext cx="3008313" cy="565150"/>
          </a:xfrm>
        </p:spPr>
        <p:txBody>
          <a:bodyPr anchor="t"/>
          <a:lstStyle/>
          <a:p>
            <a:r>
              <a:rPr lang="en-US" dirty="0" smtClean="0"/>
              <a:t>Example 1</a:t>
            </a:r>
            <a:endParaRPr lang="en-US" dirty="0"/>
          </a:p>
        </p:txBody>
      </p:sp>
      <mc:AlternateContent xmlns:mc="http://schemas.openxmlformats.org/markup-compatibility/2006" xmlns:a14="http://schemas.microsoft.com/office/drawing/2010/main">
        <mc:Choice Requires="a14">
          <p:sp>
            <p:nvSpPr>
              <p:cNvPr id="18" name="Content Placeholder 17"/>
              <p:cNvSpPr>
                <a:spLocks noGrp="1"/>
              </p:cNvSpPr>
              <p:nvPr>
                <p:ph idx="1"/>
              </p:nvPr>
            </p:nvSpPr>
            <p:spPr>
              <a:xfrm>
                <a:off x="3575050" y="273053"/>
                <a:ext cx="5111750" cy="4192622"/>
              </a:xfrm>
            </p:spPr>
            <p:txBody>
              <a:bodyPr/>
              <a:lstStyle/>
              <a:p>
                <a14:m>
                  <m:oMath xmlns:m="http://schemas.openxmlformats.org/officeDocument/2006/math">
                    <m:sSub>
                      <m:sSubPr>
                        <m:ctrlPr>
                          <a:rPr lang="en-US" sz="1600" i="1">
                            <a:latin typeface="Cambria Math"/>
                          </a:rPr>
                        </m:ctrlPr>
                      </m:sSubPr>
                      <m:e>
                        <m:r>
                          <a:rPr lang="en-US" sz="1600" i="1">
                            <a:latin typeface="Cambria Math"/>
                          </a:rPr>
                          <m:t>𝑃</m:t>
                        </m:r>
                      </m:e>
                      <m:sub>
                        <m:r>
                          <a:rPr lang="en-US" sz="1600" i="1">
                            <a:latin typeface="Cambria Math"/>
                          </a:rPr>
                          <m:t>𝑀</m:t>
                        </m:r>
                      </m:sub>
                    </m:sSub>
                    <m:r>
                      <a:rPr lang="en-US" sz="1600" i="1">
                        <a:latin typeface="Cambria Math"/>
                      </a:rPr>
                      <m:t>= </m:t>
                    </m:r>
                    <m:f>
                      <m:fPr>
                        <m:ctrlPr>
                          <a:rPr lang="en-US" sz="1600" i="1">
                            <a:latin typeface="Cambria Math"/>
                          </a:rPr>
                        </m:ctrlPr>
                      </m:fPr>
                      <m:num>
                        <m:d>
                          <m:dPr>
                            <m:ctrlPr>
                              <a:rPr lang="en-US" sz="1600" i="1">
                                <a:latin typeface="Cambria Math"/>
                              </a:rPr>
                            </m:ctrlPr>
                          </m:dPr>
                          <m:e>
                            <m:r>
                              <a:rPr lang="en-US" sz="1600" i="1">
                                <a:latin typeface="Cambria Math"/>
                              </a:rPr>
                              <m:t>𝐻𝐺𝐿</m:t>
                            </m:r>
                            <m:r>
                              <a:rPr lang="en-US" sz="1600" i="1">
                                <a:latin typeface="Cambria Math"/>
                              </a:rPr>
                              <m:t>+</m:t>
                            </m:r>
                            <m:f>
                              <m:fPr>
                                <m:ctrlPr>
                                  <a:rPr lang="en-US" sz="1600" i="1">
                                    <a:latin typeface="Cambria Math"/>
                                  </a:rPr>
                                </m:ctrlPr>
                              </m:fPr>
                              <m:num>
                                <m:r>
                                  <a:rPr lang="en-US" sz="1600" i="1">
                                    <a:latin typeface="Cambria Math"/>
                                  </a:rPr>
                                  <m:t>1</m:t>
                                </m:r>
                              </m:num>
                              <m:den>
                                <m:r>
                                  <a:rPr lang="en-US" sz="1600" i="1">
                                    <a:latin typeface="Cambria Math"/>
                                  </a:rPr>
                                  <m:t>2</m:t>
                                </m:r>
                              </m:den>
                            </m:f>
                            <m:r>
                              <a:rPr lang="en-US" sz="1600" i="1">
                                <a:latin typeface="Cambria Math"/>
                              </a:rPr>
                              <m:t>𝑅𝑒𝑠</m:t>
                            </m:r>
                            <m:r>
                              <a:rPr lang="en-US" sz="1600" i="1">
                                <a:latin typeface="Cambria Math"/>
                              </a:rPr>
                              <m:t> </m:t>
                            </m:r>
                            <m:r>
                              <a:rPr lang="en-US" sz="1600" i="1">
                                <a:latin typeface="Cambria Math"/>
                              </a:rPr>
                              <m:t>h𝑡</m:t>
                            </m:r>
                          </m:e>
                        </m:d>
                        <m:r>
                          <a:rPr lang="en-US" sz="1600" i="1">
                            <a:latin typeface="Cambria Math"/>
                          </a:rPr>
                          <m:t>−</m:t>
                        </m:r>
                        <m:r>
                          <a:rPr lang="en-US" sz="1600" i="1">
                            <a:latin typeface="Cambria Math"/>
                          </a:rPr>
                          <m:t>𝑚𝑒𝑡𝑒𝑟</m:t>
                        </m:r>
                        <m:r>
                          <a:rPr lang="en-US" sz="1600" i="1">
                            <a:latin typeface="Cambria Math"/>
                          </a:rPr>
                          <m:t> </m:t>
                        </m:r>
                        <m:r>
                          <a:rPr lang="en-US" sz="1600" i="1">
                            <a:latin typeface="Cambria Math"/>
                          </a:rPr>
                          <m:t>𝑒𝑙𝑒𝑣𝑎𝑡𝑖𝑜𝑛</m:t>
                        </m:r>
                      </m:num>
                      <m:den>
                        <m:r>
                          <a:rPr lang="en-US" sz="1600" i="1">
                            <a:latin typeface="Cambria Math"/>
                          </a:rPr>
                          <m:t>2.31</m:t>
                        </m:r>
                      </m:den>
                    </m:f>
                  </m:oMath>
                </a14:m>
                <a:endParaRPr lang="en-US" sz="1600" dirty="0"/>
              </a:p>
              <a:p>
                <a:r>
                  <a:rPr lang="en-US" sz="1600" i="1" dirty="0" smtClean="0"/>
                  <a:t>P</a:t>
                </a:r>
                <a:r>
                  <a:rPr lang="en-US" sz="1600" i="1" baseline="-25000" dirty="0" smtClean="0"/>
                  <a:t>M</a:t>
                </a:r>
                <a:r>
                  <a:rPr lang="en-US" sz="1600" i="1" dirty="0" smtClean="0"/>
                  <a:t> = </a:t>
                </a:r>
                <a:r>
                  <a:rPr lang="en-US" sz="1600" b="1" i="1" u="sng" dirty="0" smtClean="0"/>
                  <a:t>74.7 psi</a:t>
                </a:r>
              </a:p>
              <a:p>
                <a:r>
                  <a:rPr lang="en-US" sz="1600" i="1" dirty="0" smtClean="0">
                    <a:hlinkClick r:id="rId3" action="ppaction://hlinksldjump"/>
                  </a:rPr>
                  <a:t>P</a:t>
                </a:r>
                <a:r>
                  <a:rPr lang="en-US" sz="1600" i="1" baseline="-25000" dirty="0" smtClean="0">
                    <a:hlinkClick r:id="rId3" action="ppaction://hlinksldjump"/>
                  </a:rPr>
                  <a:t>LF </a:t>
                </a:r>
                <a:r>
                  <a:rPr lang="en-US" sz="1600" i="1" dirty="0" smtClean="0">
                    <a:hlinkClick r:id="rId3" action="ppaction://hlinksldjump"/>
                  </a:rPr>
                  <a:t>= -6.8 psi</a:t>
                </a:r>
                <a:endParaRPr lang="en-US" sz="1600" i="1" dirty="0" smtClean="0"/>
              </a:p>
              <a:p>
                <a:r>
                  <a:rPr lang="en-US" sz="1600" i="1" dirty="0" smtClean="0">
                    <a:hlinkClick r:id="rId3" action="ppaction://hlinksldjump"/>
                  </a:rPr>
                  <a:t>P</a:t>
                </a:r>
                <a:r>
                  <a:rPr lang="en-US" sz="1600" i="1" baseline="-25000" dirty="0" smtClean="0">
                    <a:hlinkClick r:id="rId3" action="ppaction://hlinksldjump"/>
                  </a:rPr>
                  <a:t>LP</a:t>
                </a:r>
                <a:r>
                  <a:rPr lang="en-US" sz="1600" i="1" dirty="0" smtClean="0">
                    <a:hlinkClick r:id="rId3" action="ppaction://hlinksldjump"/>
                  </a:rPr>
                  <a:t> = -15.3</a:t>
                </a:r>
                <a:endParaRPr lang="en-US" sz="1600" i="1" dirty="0" smtClean="0"/>
              </a:p>
              <a:p>
                <a:r>
                  <a:rPr lang="en-US" sz="1600" i="1" dirty="0" smtClean="0">
                    <a:hlinkClick r:id="rId4" action="ppaction://hlinksldjump"/>
                  </a:rPr>
                  <a:t>¾” Meter = -14.5 psi</a:t>
                </a:r>
                <a:endParaRPr lang="en-US" sz="1600" i="1" dirty="0" smtClean="0"/>
              </a:p>
              <a:p>
                <a:r>
                  <a:rPr lang="en-US" sz="1600" i="1" dirty="0" smtClean="0"/>
                  <a:t>P</a:t>
                </a:r>
                <a:r>
                  <a:rPr lang="en-US" sz="1600" i="1" baseline="-25000" dirty="0" smtClean="0"/>
                  <a:t>C</a:t>
                </a:r>
                <a:r>
                  <a:rPr lang="en-US" sz="1600" i="1" dirty="0" smtClean="0"/>
                  <a:t> = P</a:t>
                </a:r>
                <a:r>
                  <a:rPr lang="en-US" sz="1600" i="1" baseline="-25000" dirty="0" smtClean="0"/>
                  <a:t>M</a:t>
                </a:r>
                <a:r>
                  <a:rPr lang="en-US" sz="1600" i="1" dirty="0" smtClean="0"/>
                  <a:t> – (P</a:t>
                </a:r>
                <a:r>
                  <a:rPr lang="en-US" sz="1600" i="1" baseline="-25000" dirty="0" smtClean="0"/>
                  <a:t>LF</a:t>
                </a:r>
                <a:r>
                  <a:rPr lang="en-US" sz="1600" i="1" dirty="0" smtClean="0"/>
                  <a:t> + P</a:t>
                </a:r>
                <a:r>
                  <a:rPr lang="en-US" sz="1600" i="1" baseline="-25000" dirty="0" smtClean="0"/>
                  <a:t>LP</a:t>
                </a:r>
                <a:r>
                  <a:rPr lang="en-US" sz="1600" i="1" dirty="0" smtClean="0"/>
                  <a:t> + M)</a:t>
                </a:r>
              </a:p>
              <a:p>
                <a:r>
                  <a:rPr lang="en-US" sz="1600" i="1" dirty="0" smtClean="0"/>
                  <a:t>P</a:t>
                </a:r>
                <a:r>
                  <a:rPr lang="en-US" sz="1600" i="1" baseline="-25000" dirty="0" smtClean="0"/>
                  <a:t>C</a:t>
                </a:r>
                <a:r>
                  <a:rPr lang="en-US" sz="1600" i="1" dirty="0" smtClean="0"/>
                  <a:t> = 38.1 psi for ¾”M/1”S</a:t>
                </a:r>
              </a:p>
              <a:p>
                <a:endParaRPr lang="en-US" sz="1600" i="1" dirty="0"/>
              </a:p>
              <a:p>
                <a:r>
                  <a:rPr lang="en-US" sz="1600" i="1" dirty="0" smtClean="0"/>
                  <a:t>P</a:t>
                </a:r>
                <a:r>
                  <a:rPr lang="en-US" sz="1600" i="1" baseline="-25000" dirty="0" smtClean="0"/>
                  <a:t>LF</a:t>
                </a:r>
                <a:r>
                  <a:rPr lang="en-US" sz="1600" i="1" dirty="0" smtClean="0"/>
                  <a:t> = -6.1 psi</a:t>
                </a:r>
              </a:p>
              <a:p>
                <a:r>
                  <a:rPr lang="en-US" sz="1600" i="1" dirty="0" smtClean="0"/>
                  <a:t>P</a:t>
                </a:r>
                <a:r>
                  <a:rPr lang="en-US" sz="1600" i="1" baseline="-25000" dirty="0" smtClean="0"/>
                  <a:t>LP</a:t>
                </a:r>
                <a:r>
                  <a:rPr lang="en-US" sz="1600" i="1" dirty="0" smtClean="0"/>
                  <a:t> = -2.2 psi</a:t>
                </a:r>
              </a:p>
              <a:p>
                <a:r>
                  <a:rPr lang="en-US" sz="1600" i="1" dirty="0" smtClean="0">
                    <a:hlinkClick r:id="rId5" action="ppaction://hlinksldjump"/>
                  </a:rPr>
                  <a:t>1” Meter = -4 psi</a:t>
                </a:r>
                <a:endParaRPr lang="en-US" sz="1600" i="1" dirty="0" smtClean="0"/>
              </a:p>
              <a:p>
                <a:r>
                  <a:rPr lang="en-US" sz="1600" i="1" dirty="0"/>
                  <a:t>P</a:t>
                </a:r>
                <a:r>
                  <a:rPr lang="en-US" sz="1600" i="1" baseline="-25000" dirty="0"/>
                  <a:t>C</a:t>
                </a:r>
                <a:r>
                  <a:rPr lang="en-US" sz="1600" i="1" dirty="0"/>
                  <a:t> = P</a:t>
                </a:r>
                <a:r>
                  <a:rPr lang="en-US" sz="1600" i="1" baseline="-25000" dirty="0"/>
                  <a:t>M</a:t>
                </a:r>
                <a:r>
                  <a:rPr lang="en-US" sz="1600" i="1" dirty="0"/>
                  <a:t> – (P</a:t>
                </a:r>
                <a:r>
                  <a:rPr lang="en-US" sz="1600" i="1" baseline="-25000" dirty="0"/>
                  <a:t>LF</a:t>
                </a:r>
                <a:r>
                  <a:rPr lang="en-US" sz="1600" i="1" dirty="0"/>
                  <a:t> + P</a:t>
                </a:r>
                <a:r>
                  <a:rPr lang="en-US" sz="1600" i="1" baseline="-25000" dirty="0"/>
                  <a:t>LP</a:t>
                </a:r>
                <a:r>
                  <a:rPr lang="en-US" sz="1600" i="1" dirty="0"/>
                  <a:t> + M)</a:t>
                </a:r>
              </a:p>
              <a:p>
                <a:r>
                  <a:rPr lang="en-US" sz="1600" i="1" dirty="0" smtClean="0"/>
                  <a:t>P</a:t>
                </a:r>
                <a:r>
                  <a:rPr lang="en-US" sz="1600" i="1" baseline="-25000" dirty="0" smtClean="0"/>
                  <a:t>C</a:t>
                </a:r>
                <a:r>
                  <a:rPr lang="en-US" sz="1600" i="1" dirty="0" smtClean="0"/>
                  <a:t> = 62.4 psi</a:t>
                </a:r>
              </a:p>
              <a:p>
                <a:endParaRPr lang="en-US" sz="1600" i="1" dirty="0" smtClean="0"/>
              </a:p>
              <a:p>
                <a:endParaRPr lang="en-US" sz="1600" i="1" dirty="0"/>
              </a:p>
              <a:p>
                <a:endParaRPr lang="en-US" sz="1600" i="1" dirty="0"/>
              </a:p>
            </p:txBody>
          </p:sp>
        </mc:Choice>
        <mc:Fallback xmlns="">
          <p:sp>
            <p:nvSpPr>
              <p:cNvPr id="18" name="Content Placeholder 17"/>
              <p:cNvSpPr>
                <a:spLocks noGrp="1" noRot="1" noChangeAspect="1" noMove="1" noResize="1" noEditPoints="1" noAdjustHandles="1" noChangeArrowheads="1" noChangeShapeType="1" noTextEdit="1"/>
              </p:cNvSpPr>
              <p:nvPr>
                <p:ph idx="1"/>
              </p:nvPr>
            </p:nvSpPr>
            <p:spPr>
              <a:xfrm>
                <a:off x="3575050" y="273053"/>
                <a:ext cx="5111750" cy="4192622"/>
              </a:xfrm>
              <a:blipFill rotWithShape="1">
                <a:blip r:embed="rId6"/>
                <a:stretch>
                  <a:fillRect l="-358"/>
                </a:stretch>
              </a:blipFill>
            </p:spPr>
            <p:txBody>
              <a:bodyPr/>
              <a:lstStyle/>
              <a:p>
                <a:r>
                  <a:rPr lang="en-US">
                    <a:noFill/>
                  </a:rPr>
                  <a:t> </a:t>
                </a:r>
              </a:p>
            </p:txBody>
          </p:sp>
        </mc:Fallback>
      </mc:AlternateContent>
      <p:sp>
        <p:nvSpPr>
          <p:cNvPr id="19" name="Text Placeholder 18"/>
          <p:cNvSpPr>
            <a:spLocks noGrp="1"/>
          </p:cNvSpPr>
          <p:nvPr>
            <p:ph type="body" sz="half" idx="2"/>
          </p:nvPr>
        </p:nvSpPr>
        <p:spPr>
          <a:xfrm>
            <a:off x="457201" y="714376"/>
            <a:ext cx="3008313" cy="3333750"/>
          </a:xfrm>
        </p:spPr>
        <p:txBody>
          <a:bodyPr numCol="2">
            <a:normAutofit/>
          </a:bodyPr>
          <a:lstStyle/>
          <a:p>
            <a:pPr marL="171450" indent="-171450">
              <a:buFont typeface="Arial" panose="020B0604020202020204" pitchFamily="34" charset="0"/>
              <a:buChar char="•"/>
            </a:pPr>
            <a:r>
              <a:rPr lang="en-US" sz="1400" dirty="0" smtClean="0">
                <a:hlinkClick r:id="rId7" action="ppaction://hlinksldjump"/>
              </a:rPr>
              <a:t>Pressure Zone</a:t>
            </a:r>
            <a:endParaRPr lang="en-US" sz="1400" dirty="0" smtClean="0"/>
          </a:p>
          <a:p>
            <a:pPr marL="171450" indent="-171450">
              <a:buFont typeface="Arial" panose="020B0604020202020204" pitchFamily="34" charset="0"/>
              <a:buChar char="•"/>
            </a:pPr>
            <a:r>
              <a:rPr lang="en-US" sz="1400" dirty="0" smtClean="0">
                <a:hlinkClick r:id="rId8" action="ppaction://hlinksldjump"/>
              </a:rPr>
              <a:t>Reservoir</a:t>
            </a:r>
            <a:endParaRPr lang="en-US" sz="1400" dirty="0" smtClean="0"/>
          </a:p>
          <a:p>
            <a:pPr marL="171450" indent="-171450">
              <a:buFont typeface="Arial" panose="020B0604020202020204" pitchFamily="34" charset="0"/>
              <a:buChar char="•"/>
            </a:pPr>
            <a:r>
              <a:rPr lang="en-US" sz="1400" dirty="0" smtClean="0"/>
              <a:t>Meter Elev.</a:t>
            </a:r>
            <a:endParaRPr lang="en-US" sz="1400" dirty="0"/>
          </a:p>
          <a:p>
            <a:pPr marL="171450" indent="-171450">
              <a:buFont typeface="Arial" panose="020B0604020202020204" pitchFamily="34" charset="0"/>
              <a:buChar char="•"/>
            </a:pPr>
            <a:r>
              <a:rPr lang="en-US" sz="1400" dirty="0" smtClean="0"/>
              <a:t>Fire Sprinkler</a:t>
            </a:r>
          </a:p>
          <a:p>
            <a:pPr marL="171450" indent="-171450">
              <a:buFont typeface="Arial" panose="020B0604020202020204" pitchFamily="34" charset="0"/>
              <a:buChar char="•"/>
            </a:pPr>
            <a:r>
              <a:rPr lang="en-US" sz="1400" dirty="0" smtClean="0"/>
              <a:t>Domestic 	</a:t>
            </a:r>
            <a:endParaRPr lang="en-US" sz="1400" dirty="0"/>
          </a:p>
          <a:p>
            <a:pPr marL="171450" indent="-171450">
              <a:buFont typeface="Arial" panose="020B0604020202020204" pitchFamily="34" charset="0"/>
              <a:buChar char="•"/>
            </a:pPr>
            <a:r>
              <a:rPr lang="en-US" sz="1400" dirty="0" smtClean="0">
                <a:hlinkClick r:id="rId9" action="ppaction://hlinksldjump"/>
              </a:rPr>
              <a:t>Service Length</a:t>
            </a:r>
            <a:r>
              <a:rPr lang="en-US" sz="1400" dirty="0" smtClean="0"/>
              <a:t>	</a:t>
            </a:r>
            <a:endParaRPr lang="en-US" sz="1400" dirty="0"/>
          </a:p>
          <a:p>
            <a:pPr marL="171450" indent="-171450">
              <a:buFont typeface="Arial" panose="020B0604020202020204" pitchFamily="34" charset="0"/>
              <a:buChar char="•"/>
            </a:pPr>
            <a:r>
              <a:rPr lang="en-US" sz="1400" dirty="0" smtClean="0">
                <a:hlinkClick r:id="rId10" action="ppaction://hlinksldjump"/>
              </a:rPr>
              <a:t>Try ¾”M/1”S</a:t>
            </a:r>
            <a:endParaRPr lang="en-US" sz="1400" dirty="0" smtClean="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dirty="0" smtClean="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smtClean="0">
                <a:hlinkClick r:id="rId10" action="ppaction://hlinksldjump"/>
              </a:rPr>
              <a:t>Try 1”M/1 ½”S</a:t>
            </a:r>
            <a:endParaRPr lang="en-US" sz="1400" dirty="0" smtClean="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smtClean="0"/>
              <a:t>Middleton</a:t>
            </a:r>
          </a:p>
          <a:p>
            <a:pPr marL="171450" indent="-171450">
              <a:buFont typeface="Arial" panose="020B0604020202020204" pitchFamily="34" charset="0"/>
              <a:buChar char="•"/>
            </a:pPr>
            <a:r>
              <a:rPr lang="en-US" sz="1400" dirty="0" smtClean="0"/>
              <a:t>Res7802</a:t>
            </a:r>
          </a:p>
          <a:p>
            <a:pPr marL="171450" indent="-171450">
              <a:buFont typeface="Arial" panose="020B0604020202020204" pitchFamily="34" charset="0"/>
              <a:buChar char="•"/>
            </a:pPr>
            <a:r>
              <a:rPr lang="en-US" sz="1400" dirty="0" smtClean="0"/>
              <a:t>-100.50</a:t>
            </a:r>
          </a:p>
          <a:p>
            <a:pPr marL="171450" indent="-171450">
              <a:buFont typeface="Arial" panose="020B0604020202020204" pitchFamily="34" charset="0"/>
              <a:buChar char="•"/>
            </a:pPr>
            <a:r>
              <a:rPr lang="en-US" sz="1400" dirty="0" smtClean="0"/>
              <a:t>30 gpm/60 psi</a:t>
            </a:r>
          </a:p>
          <a:p>
            <a:pPr marL="171450" indent="-171450">
              <a:buFont typeface="Arial" panose="020B0604020202020204" pitchFamily="34" charset="0"/>
              <a:buChar char="•"/>
            </a:pPr>
            <a:r>
              <a:rPr lang="en-US" sz="1400" dirty="0" smtClean="0"/>
              <a:t>25 gpm/45 psi</a:t>
            </a:r>
          </a:p>
          <a:p>
            <a:pPr marL="171450" indent="-171450">
              <a:buFont typeface="Arial" panose="020B0604020202020204" pitchFamily="34" charset="0"/>
              <a:buChar char="•"/>
            </a:pPr>
            <a:r>
              <a:rPr lang="en-US" sz="1400" dirty="0" smtClean="0"/>
              <a:t>50 Lin Ft</a:t>
            </a:r>
          </a:p>
          <a:p>
            <a:pPr marL="171450" indent="-171450">
              <a:buFont typeface="Arial" panose="020B0604020202020204" pitchFamily="34" charset="0"/>
              <a:buChar char="•"/>
            </a:pPr>
            <a:endParaRPr lang="en-US" sz="1400" dirty="0"/>
          </a:p>
        </p:txBody>
      </p:sp>
      <p:sp>
        <p:nvSpPr>
          <p:cNvPr id="5" name="Slide Number Placeholder 4"/>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16</a:t>
            </a:fld>
            <a:endParaRPr lang="en-US" sz="1200" dirty="0">
              <a:solidFill>
                <a:schemeClr val="tx1">
                  <a:lumMod val="95000"/>
                  <a:lumOff val="5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10220436"/>
              </p:ext>
            </p:extLst>
          </p:nvPr>
        </p:nvGraphicFramePr>
        <p:xfrm>
          <a:off x="518754" y="4485517"/>
          <a:ext cx="8092440" cy="1767840"/>
        </p:xfrm>
        <a:graphic>
          <a:graphicData uri="http://schemas.openxmlformats.org/drawingml/2006/table">
            <a:tbl>
              <a:tblPr firstRow="1" bandRow="1">
                <a:tableStyleId>{5940675A-B579-460E-94D1-54222C63F5DA}</a:tableStyleId>
              </a:tblPr>
              <a:tblGrid>
                <a:gridCol w="640080"/>
                <a:gridCol w="640080"/>
                <a:gridCol w="640080"/>
                <a:gridCol w="640080"/>
                <a:gridCol w="1097280"/>
                <a:gridCol w="1097280"/>
                <a:gridCol w="834390"/>
                <a:gridCol w="834390"/>
                <a:gridCol w="834390"/>
                <a:gridCol w="834390"/>
              </a:tblGrid>
              <a:tr h="182880">
                <a:tc gridSpan="10">
                  <a:txBody>
                    <a:bodyPr/>
                    <a:lstStyle/>
                    <a:p>
                      <a:pPr algn="ctr"/>
                      <a:r>
                        <a:rPr lang="en-US" sz="1000" dirty="0" smtClean="0"/>
                        <a:t>Domestic Water Service Meter and Service Run Table</a:t>
                      </a:r>
                    </a:p>
                  </a:txBody>
                  <a:tcPr anchor="ct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marR="0" algn="ctr">
                        <a:lnSpc>
                          <a:spcPct val="115000"/>
                        </a:lnSpc>
                        <a:spcBef>
                          <a:spcPts val="0"/>
                        </a:spcBef>
                        <a:spcAft>
                          <a:spcPts val="0"/>
                        </a:spcAft>
                      </a:pPr>
                      <a:r>
                        <a:rPr lang="en-US" sz="1000" dirty="0">
                          <a:effectLst/>
                          <a:latin typeface="Calibri"/>
                          <a:ea typeface="Calibri"/>
                          <a:cs typeface="Times New Roman"/>
                        </a:rPr>
                        <a:t>Lot No.</a:t>
                      </a:r>
                    </a:p>
                  </a:txBody>
                  <a:tcPr marL="64734" marR="64734" marT="0" marB="0" anchor="ctr">
                    <a:solidFill>
                      <a:schemeClr val="bg1"/>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PZ</a:t>
                      </a:r>
                    </a:p>
                    <a:p>
                      <a:pPr marL="0" marR="0" algn="ctr">
                        <a:lnSpc>
                          <a:spcPct val="115000"/>
                        </a:lnSpc>
                        <a:spcBef>
                          <a:spcPts val="0"/>
                        </a:spcBef>
                        <a:spcAft>
                          <a:spcPts val="0"/>
                        </a:spcAft>
                      </a:pPr>
                      <a:r>
                        <a:rPr lang="en-US" sz="1000" dirty="0">
                          <a:effectLst/>
                          <a:latin typeface="Calibri"/>
                          <a:ea typeface="Calibri"/>
                          <a:cs typeface="Times New Roman"/>
                        </a:rPr>
                        <a:t>(HGL) + ½ Res Ht  (E)</a:t>
                      </a:r>
                    </a:p>
                  </a:txBody>
                  <a:tcPr marL="64734" marR="64734" marT="0" marB="0" anchor="ctr">
                    <a:solidFill>
                      <a:schemeClr val="bg1"/>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Meter</a:t>
                      </a:r>
                    </a:p>
                    <a:p>
                      <a:pPr marL="0" marR="0" algn="ctr">
                        <a:lnSpc>
                          <a:spcPct val="115000"/>
                        </a:lnSpc>
                        <a:spcBef>
                          <a:spcPts val="0"/>
                        </a:spcBef>
                        <a:spcAft>
                          <a:spcPts val="0"/>
                        </a:spcAft>
                      </a:pPr>
                      <a:r>
                        <a:rPr lang="en-US" sz="1000" dirty="0">
                          <a:effectLst/>
                          <a:latin typeface="Calibri"/>
                          <a:ea typeface="Calibri"/>
                          <a:cs typeface="Times New Roman"/>
                        </a:rPr>
                        <a:t>Elev.</a:t>
                      </a:r>
                    </a:p>
                  </a:txBody>
                  <a:tcPr marL="64734" marR="64734" marT="0" marB="0" anchor="ctr">
                    <a:solidFill>
                      <a:schemeClr val="bg1"/>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Static</a:t>
                      </a:r>
                    </a:p>
                    <a:p>
                      <a:pPr marL="0" marR="0" algn="ctr">
                        <a:lnSpc>
                          <a:spcPct val="115000"/>
                        </a:lnSpc>
                        <a:spcBef>
                          <a:spcPts val="0"/>
                        </a:spcBef>
                        <a:spcAft>
                          <a:spcPts val="0"/>
                        </a:spcAft>
                      </a:pPr>
                      <a:r>
                        <a:rPr lang="en-US" sz="1000" dirty="0">
                          <a:effectLst/>
                          <a:latin typeface="Calibri"/>
                          <a:ea typeface="Calibri"/>
                          <a:cs typeface="Times New Roman"/>
                        </a:rPr>
                        <a:t>Pressure at meter (psi)</a:t>
                      </a:r>
                    </a:p>
                  </a:txBody>
                  <a:tcPr marL="64734" marR="64734" marT="0" marB="0" anchor="ctr">
                    <a:solidFill>
                      <a:schemeClr val="bg1"/>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Fire Sprinkler Demand/Pressure</a:t>
                      </a:r>
                    </a:p>
                    <a:p>
                      <a:pPr marL="0" marR="0" algn="ctr">
                        <a:lnSpc>
                          <a:spcPct val="115000"/>
                        </a:lnSpc>
                        <a:spcBef>
                          <a:spcPts val="0"/>
                        </a:spcBef>
                        <a:spcAft>
                          <a:spcPts val="0"/>
                        </a:spcAft>
                      </a:pPr>
                      <a:r>
                        <a:rPr lang="en-US" sz="1000" dirty="0">
                          <a:effectLst/>
                          <a:latin typeface="Calibri"/>
                          <a:ea typeface="Calibri"/>
                          <a:cs typeface="Times New Roman"/>
                        </a:rPr>
                        <a:t>(gpm</a:t>
                      </a:r>
                      <a:r>
                        <a:rPr lang="en-US" sz="1000" baseline="-25000" dirty="0">
                          <a:effectLst/>
                          <a:latin typeface="Calibri"/>
                          <a:ea typeface="Calibri"/>
                          <a:cs typeface="Times New Roman"/>
                        </a:rPr>
                        <a:t>max</a:t>
                      </a:r>
                      <a:r>
                        <a:rPr lang="en-US" sz="1000" dirty="0">
                          <a:effectLst/>
                          <a:latin typeface="Calibri"/>
                          <a:ea typeface="Calibri"/>
                          <a:cs typeface="Times New Roman"/>
                        </a:rPr>
                        <a:t>/psi</a:t>
                      </a:r>
                      <a:r>
                        <a:rPr lang="en-US" sz="1000" baseline="-25000" dirty="0">
                          <a:effectLst/>
                          <a:latin typeface="Calibri"/>
                          <a:ea typeface="Calibri"/>
                          <a:cs typeface="Times New Roman"/>
                        </a:rPr>
                        <a:t>min</a:t>
                      </a:r>
                      <a:r>
                        <a:rPr lang="en-US" sz="1000" dirty="0">
                          <a:effectLst/>
                          <a:latin typeface="Calibri"/>
                          <a:ea typeface="Calibri"/>
                          <a:cs typeface="Times New Roman"/>
                        </a:rPr>
                        <a:t>)</a:t>
                      </a:r>
                    </a:p>
                  </a:txBody>
                  <a:tcPr marL="64734" marR="64734" marT="0" marB="0" anchor="ctr">
                    <a:solidFill>
                      <a:schemeClr val="bg1"/>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Domestic Water Demand/Pressure</a:t>
                      </a:r>
                    </a:p>
                    <a:p>
                      <a:pPr marL="0" marR="0" algn="ctr">
                        <a:lnSpc>
                          <a:spcPct val="115000"/>
                        </a:lnSpc>
                        <a:spcBef>
                          <a:spcPts val="0"/>
                        </a:spcBef>
                        <a:spcAft>
                          <a:spcPts val="0"/>
                        </a:spcAft>
                      </a:pPr>
                      <a:r>
                        <a:rPr lang="en-US" sz="1000" dirty="0">
                          <a:effectLst/>
                          <a:latin typeface="Calibri"/>
                          <a:ea typeface="Calibri"/>
                          <a:cs typeface="Times New Roman"/>
                        </a:rPr>
                        <a:t>(gpm</a:t>
                      </a:r>
                      <a:r>
                        <a:rPr lang="en-US" sz="1000" baseline="-25000" dirty="0">
                          <a:effectLst/>
                          <a:latin typeface="Calibri"/>
                          <a:ea typeface="Calibri"/>
                          <a:cs typeface="Times New Roman"/>
                        </a:rPr>
                        <a:t>max</a:t>
                      </a:r>
                      <a:r>
                        <a:rPr lang="en-US" sz="1000" dirty="0">
                          <a:effectLst/>
                          <a:latin typeface="Calibri"/>
                          <a:ea typeface="Calibri"/>
                          <a:cs typeface="Times New Roman"/>
                        </a:rPr>
                        <a:t>/psi</a:t>
                      </a:r>
                      <a:r>
                        <a:rPr lang="en-US" sz="1000" baseline="-25000" dirty="0">
                          <a:effectLst/>
                          <a:latin typeface="Calibri"/>
                          <a:ea typeface="Calibri"/>
                          <a:cs typeface="Times New Roman"/>
                        </a:rPr>
                        <a:t>min</a:t>
                      </a:r>
                      <a:r>
                        <a:rPr lang="en-US" sz="1000" dirty="0">
                          <a:effectLst/>
                          <a:latin typeface="Calibri"/>
                          <a:ea typeface="Calibri"/>
                          <a:cs typeface="Times New Roman"/>
                        </a:rPr>
                        <a:t>)</a:t>
                      </a:r>
                    </a:p>
                  </a:txBody>
                  <a:tcPr marL="64734" marR="64734" marT="0" marB="0" anchor="ctr">
                    <a:solidFill>
                      <a:schemeClr val="bg1"/>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Service Run Length (ft)</a:t>
                      </a:r>
                    </a:p>
                  </a:txBody>
                  <a:tcPr marL="64734" marR="64734" marT="0" marB="0" anchor="ctr">
                    <a:solidFill>
                      <a:schemeClr val="bg1"/>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Customer Side of Meter Pressure </a:t>
                      </a:r>
                    </a:p>
                  </a:txBody>
                  <a:tcPr marL="64734" marR="64734" marT="0" marB="0" anchor="ctr">
                    <a:solidFill>
                      <a:schemeClr val="bg1"/>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Service Run Size (inches)</a:t>
                      </a:r>
                    </a:p>
                  </a:txBody>
                  <a:tcPr marL="64734" marR="64734" marT="0" marB="0" anchor="ctr">
                    <a:solidFill>
                      <a:schemeClr val="bg1"/>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DW Service Meter Size</a:t>
                      </a:r>
                    </a:p>
                  </a:txBody>
                  <a:tcPr marL="64734" marR="64734" marT="0" marB="0" anchor="ctr">
                    <a:solidFill>
                      <a:schemeClr val="bg1"/>
                    </a:solidFill>
                  </a:tcPr>
                </a:tc>
              </a:tr>
              <a:tr h="274320">
                <a:tc>
                  <a:txBody>
                    <a:bodyPr/>
                    <a:lstStyle/>
                    <a:p>
                      <a:pPr marL="0" marR="0" algn="ctr">
                        <a:lnSpc>
                          <a:spcPct val="115000"/>
                        </a:lnSpc>
                        <a:spcBef>
                          <a:spcPts val="0"/>
                        </a:spcBef>
                        <a:spcAft>
                          <a:spcPts val="0"/>
                        </a:spcAft>
                      </a:pPr>
                      <a:endParaRPr lang="en-US" sz="1000" dirty="0">
                        <a:effectLst/>
                        <a:latin typeface="+mn-lt"/>
                        <a:ea typeface="Calibri"/>
                        <a:cs typeface="Times New Roman"/>
                      </a:endParaRPr>
                    </a:p>
                  </a:txBody>
                  <a:tcPr marL="64734" marR="64734" marT="0" marB="0" anchor="ctr">
                    <a:solidFill>
                      <a:schemeClr val="bg1"/>
                    </a:solidFill>
                  </a:tcPr>
                </a:tc>
                <a:tc>
                  <a:txBody>
                    <a:bodyPr/>
                    <a:lstStyle/>
                    <a:p>
                      <a:pPr marL="0" marR="0" algn="ctr">
                        <a:lnSpc>
                          <a:spcPct val="115000"/>
                        </a:lnSpc>
                        <a:spcBef>
                          <a:spcPts val="0"/>
                        </a:spcBef>
                        <a:spcAft>
                          <a:spcPts val="0"/>
                        </a:spcAft>
                      </a:pPr>
                      <a:endParaRPr lang="en-US" sz="1000" dirty="0">
                        <a:effectLst/>
                        <a:latin typeface="+mn-lt"/>
                        <a:ea typeface="Calibri"/>
                        <a:cs typeface="Times New Roman"/>
                      </a:endParaRPr>
                    </a:p>
                  </a:txBody>
                  <a:tcPr marL="64734" marR="64734" marT="0" marB="0" anchor="ctr">
                    <a:solidFill>
                      <a:schemeClr val="bg1"/>
                    </a:solidFill>
                  </a:tcPr>
                </a:tc>
                <a:tc>
                  <a:txBody>
                    <a:bodyPr/>
                    <a:lstStyle/>
                    <a:p>
                      <a:pPr marL="0" marR="0" algn="ctr">
                        <a:lnSpc>
                          <a:spcPct val="115000"/>
                        </a:lnSpc>
                        <a:spcBef>
                          <a:spcPts val="0"/>
                        </a:spcBef>
                        <a:spcAft>
                          <a:spcPts val="0"/>
                        </a:spcAft>
                      </a:pPr>
                      <a:r>
                        <a:rPr lang="en-US" sz="1000" dirty="0">
                          <a:effectLst/>
                          <a:latin typeface="+mn-lt"/>
                          <a:ea typeface="Calibri"/>
                          <a:cs typeface="Times New Roman"/>
                        </a:rPr>
                        <a:t> </a:t>
                      </a:r>
                    </a:p>
                  </a:txBody>
                  <a:tcPr marL="64734" marR="64734" marT="0" marB="0" anchor="ctr">
                    <a:solidFill>
                      <a:schemeClr val="bg1"/>
                    </a:solidFill>
                  </a:tcPr>
                </a:tc>
                <a:tc>
                  <a:txBody>
                    <a:bodyPr/>
                    <a:lstStyle/>
                    <a:p>
                      <a:pPr marL="0" marR="0" algn="ctr">
                        <a:lnSpc>
                          <a:spcPct val="115000"/>
                        </a:lnSpc>
                        <a:spcBef>
                          <a:spcPts val="0"/>
                        </a:spcBef>
                        <a:spcAft>
                          <a:spcPts val="0"/>
                        </a:spcAft>
                      </a:pPr>
                      <a:endParaRPr lang="en-US" sz="1000" dirty="0">
                        <a:effectLst/>
                        <a:latin typeface="+mn-lt"/>
                        <a:ea typeface="Calibri"/>
                        <a:cs typeface="Times New Roman"/>
                      </a:endParaRPr>
                    </a:p>
                  </a:txBody>
                  <a:tcPr marL="64734" marR="64734" marT="0" marB="0" anchor="ctr">
                    <a:solidFill>
                      <a:schemeClr val="bg1"/>
                    </a:solidFill>
                  </a:tcPr>
                </a:tc>
                <a:tc>
                  <a:txBody>
                    <a:bodyPr/>
                    <a:lstStyle/>
                    <a:p>
                      <a:pPr marL="0" marR="0" algn="ctr">
                        <a:lnSpc>
                          <a:spcPct val="115000"/>
                        </a:lnSpc>
                        <a:spcBef>
                          <a:spcPts val="0"/>
                        </a:spcBef>
                        <a:spcAft>
                          <a:spcPts val="0"/>
                        </a:spcAft>
                      </a:pPr>
                      <a:endParaRPr lang="en-US" sz="1000" dirty="0">
                        <a:effectLst/>
                        <a:latin typeface="+mn-lt"/>
                        <a:ea typeface="Calibri"/>
                        <a:cs typeface="Times New Roman"/>
                      </a:endParaRPr>
                    </a:p>
                  </a:txBody>
                  <a:tcPr marL="64734" marR="64734" marT="0" marB="0" anchor="ctr">
                    <a:solidFill>
                      <a:schemeClr val="bg1"/>
                    </a:solidFill>
                  </a:tcPr>
                </a:tc>
                <a:tc>
                  <a:txBody>
                    <a:bodyPr/>
                    <a:lstStyle/>
                    <a:p>
                      <a:pPr marL="0" marR="0" algn="ctr">
                        <a:lnSpc>
                          <a:spcPct val="115000"/>
                        </a:lnSpc>
                        <a:spcBef>
                          <a:spcPts val="0"/>
                        </a:spcBef>
                        <a:spcAft>
                          <a:spcPts val="0"/>
                        </a:spcAft>
                      </a:pPr>
                      <a:endParaRPr lang="en-US" sz="1000" dirty="0">
                        <a:effectLst/>
                        <a:latin typeface="+mn-lt"/>
                        <a:ea typeface="Calibri"/>
                        <a:cs typeface="Times New Roman"/>
                      </a:endParaRPr>
                    </a:p>
                  </a:txBody>
                  <a:tcPr marL="64734" marR="64734" marT="0" marB="0" anchor="ctr">
                    <a:solidFill>
                      <a:schemeClr val="bg1"/>
                    </a:solidFill>
                  </a:tcPr>
                </a:tc>
                <a:tc>
                  <a:txBody>
                    <a:bodyPr/>
                    <a:lstStyle/>
                    <a:p>
                      <a:pPr marL="0" marR="0" algn="ctr">
                        <a:lnSpc>
                          <a:spcPct val="115000"/>
                        </a:lnSpc>
                        <a:spcBef>
                          <a:spcPts val="0"/>
                        </a:spcBef>
                        <a:spcAft>
                          <a:spcPts val="0"/>
                        </a:spcAft>
                      </a:pPr>
                      <a:r>
                        <a:rPr lang="en-US" sz="1000" dirty="0">
                          <a:effectLst/>
                          <a:latin typeface="+mn-lt"/>
                          <a:ea typeface="Calibri"/>
                          <a:cs typeface="Times New Roman"/>
                        </a:rPr>
                        <a:t> </a:t>
                      </a:r>
                    </a:p>
                  </a:txBody>
                  <a:tcPr marL="64734" marR="64734" marT="0" marB="0" anchor="ctr">
                    <a:solidFill>
                      <a:schemeClr val="bg1"/>
                    </a:solidFill>
                  </a:tcPr>
                </a:tc>
                <a:tc>
                  <a:txBody>
                    <a:bodyPr/>
                    <a:lstStyle/>
                    <a:p>
                      <a:pPr marL="0" marR="0" algn="ctr">
                        <a:lnSpc>
                          <a:spcPct val="115000"/>
                        </a:lnSpc>
                        <a:spcBef>
                          <a:spcPts val="0"/>
                        </a:spcBef>
                        <a:spcAft>
                          <a:spcPts val="0"/>
                        </a:spcAft>
                      </a:pPr>
                      <a:endParaRPr lang="en-US" sz="1000" dirty="0">
                        <a:effectLst/>
                        <a:latin typeface="+mn-lt"/>
                        <a:ea typeface="Calibri"/>
                        <a:cs typeface="Times New Roman"/>
                      </a:endParaRPr>
                    </a:p>
                  </a:txBody>
                  <a:tcPr marL="64734" marR="64734" marT="0" marB="0" anchor="ctr">
                    <a:solidFill>
                      <a:schemeClr val="bg1"/>
                    </a:solidFill>
                  </a:tcPr>
                </a:tc>
                <a:tc>
                  <a:txBody>
                    <a:bodyPr/>
                    <a:lstStyle/>
                    <a:p>
                      <a:pPr marL="0" marR="0" algn="ctr">
                        <a:lnSpc>
                          <a:spcPct val="115000"/>
                        </a:lnSpc>
                        <a:spcBef>
                          <a:spcPts val="0"/>
                        </a:spcBef>
                        <a:spcAft>
                          <a:spcPts val="0"/>
                        </a:spcAft>
                      </a:pPr>
                      <a:endParaRPr lang="en-US" sz="1000" dirty="0">
                        <a:effectLst/>
                        <a:latin typeface="+mn-lt"/>
                        <a:ea typeface="Calibri"/>
                        <a:cs typeface="Times New Roman"/>
                      </a:endParaRPr>
                    </a:p>
                  </a:txBody>
                  <a:tcPr marL="64734" marR="64734" marT="0" marB="0" anchor="ctr">
                    <a:solidFill>
                      <a:schemeClr val="bg1"/>
                    </a:solidFill>
                  </a:tcPr>
                </a:tc>
                <a:tc>
                  <a:txBody>
                    <a:bodyPr/>
                    <a:lstStyle/>
                    <a:p>
                      <a:pPr marL="0" marR="0" algn="ctr">
                        <a:lnSpc>
                          <a:spcPct val="115000"/>
                        </a:lnSpc>
                        <a:spcBef>
                          <a:spcPts val="0"/>
                        </a:spcBef>
                        <a:spcAft>
                          <a:spcPts val="0"/>
                        </a:spcAft>
                      </a:pPr>
                      <a:endParaRPr lang="en-US" sz="1000" dirty="0">
                        <a:effectLst/>
                        <a:latin typeface="+mn-lt"/>
                        <a:ea typeface="Calibri"/>
                        <a:cs typeface="Times New Roman"/>
                      </a:endParaRPr>
                    </a:p>
                  </a:txBody>
                  <a:tcPr marL="64734" marR="64734" marT="0" marB="0" anchor="ctr">
                    <a:solidFill>
                      <a:schemeClr val="bg1"/>
                    </a:solidFill>
                  </a:tcPr>
                </a:tc>
              </a:tr>
              <a:tr h="274320">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r>
              <a:tr h="274320">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solidFill>
                      <a:schemeClr val="bg1"/>
                    </a:solidFill>
                  </a:tcPr>
                </a:tc>
              </a:tr>
            </a:tbl>
          </a:graphicData>
        </a:graphic>
      </p:graphicFrame>
      <p:sp>
        <p:nvSpPr>
          <p:cNvPr id="8" name="TextBox 7"/>
          <p:cNvSpPr txBox="1"/>
          <p:nvPr/>
        </p:nvSpPr>
        <p:spPr>
          <a:xfrm>
            <a:off x="1299804" y="5431667"/>
            <a:ext cx="314325" cy="246221"/>
          </a:xfrm>
          <a:prstGeom prst="rect">
            <a:avLst/>
          </a:prstGeom>
          <a:noFill/>
        </p:spPr>
        <p:txBody>
          <a:bodyPr wrap="square" rtlCol="0">
            <a:spAutoFit/>
          </a:bodyPr>
          <a:lstStyle/>
          <a:p>
            <a:r>
              <a:rPr lang="en-US" sz="1000" dirty="0" smtClean="0"/>
              <a:t>72</a:t>
            </a:r>
            <a:endParaRPr lang="en-US" sz="1000" dirty="0"/>
          </a:p>
        </p:txBody>
      </p:sp>
      <p:sp>
        <p:nvSpPr>
          <p:cNvPr id="9" name="TextBox 8"/>
          <p:cNvSpPr txBox="1"/>
          <p:nvPr/>
        </p:nvSpPr>
        <p:spPr>
          <a:xfrm>
            <a:off x="1804629" y="5431666"/>
            <a:ext cx="638175" cy="246221"/>
          </a:xfrm>
          <a:prstGeom prst="rect">
            <a:avLst/>
          </a:prstGeom>
          <a:noFill/>
        </p:spPr>
        <p:txBody>
          <a:bodyPr wrap="square" rtlCol="0">
            <a:spAutoFit/>
          </a:bodyPr>
          <a:lstStyle/>
          <a:p>
            <a:r>
              <a:rPr lang="en-US" sz="1000" dirty="0" smtClean="0"/>
              <a:t>-100.50</a:t>
            </a:r>
            <a:endParaRPr lang="en-US" sz="1000" dirty="0"/>
          </a:p>
        </p:txBody>
      </p:sp>
      <p:sp>
        <p:nvSpPr>
          <p:cNvPr id="10" name="TextBox 9"/>
          <p:cNvSpPr txBox="1"/>
          <p:nvPr/>
        </p:nvSpPr>
        <p:spPr>
          <a:xfrm>
            <a:off x="2547577" y="5431665"/>
            <a:ext cx="638175" cy="246221"/>
          </a:xfrm>
          <a:prstGeom prst="rect">
            <a:avLst/>
          </a:prstGeom>
          <a:noFill/>
        </p:spPr>
        <p:txBody>
          <a:bodyPr wrap="square" rtlCol="0">
            <a:spAutoFit/>
          </a:bodyPr>
          <a:lstStyle/>
          <a:p>
            <a:r>
              <a:rPr lang="en-US" sz="1000" dirty="0" smtClean="0"/>
              <a:t>74.7</a:t>
            </a:r>
            <a:endParaRPr lang="en-US" sz="1000" dirty="0"/>
          </a:p>
        </p:txBody>
      </p:sp>
      <p:sp>
        <p:nvSpPr>
          <p:cNvPr id="11" name="TextBox 10"/>
          <p:cNvSpPr txBox="1"/>
          <p:nvPr/>
        </p:nvSpPr>
        <p:spPr>
          <a:xfrm>
            <a:off x="3185752" y="5430234"/>
            <a:ext cx="928692" cy="246221"/>
          </a:xfrm>
          <a:prstGeom prst="rect">
            <a:avLst/>
          </a:prstGeom>
          <a:noFill/>
        </p:spPr>
        <p:txBody>
          <a:bodyPr wrap="square" rtlCol="0">
            <a:spAutoFit/>
          </a:bodyPr>
          <a:lstStyle/>
          <a:p>
            <a:r>
              <a:rPr lang="en-US" sz="1000" dirty="0" smtClean="0"/>
              <a:t>30 gpm/60 psi</a:t>
            </a:r>
            <a:endParaRPr lang="en-US" sz="1000" dirty="0"/>
          </a:p>
        </p:txBody>
      </p:sp>
      <p:sp>
        <p:nvSpPr>
          <p:cNvPr id="12" name="TextBox 11"/>
          <p:cNvSpPr txBox="1"/>
          <p:nvPr/>
        </p:nvSpPr>
        <p:spPr>
          <a:xfrm>
            <a:off x="4245413" y="5417538"/>
            <a:ext cx="928692" cy="258917"/>
          </a:xfrm>
          <a:prstGeom prst="rect">
            <a:avLst/>
          </a:prstGeom>
          <a:noFill/>
        </p:spPr>
        <p:txBody>
          <a:bodyPr wrap="square" rtlCol="0">
            <a:spAutoFit/>
          </a:bodyPr>
          <a:lstStyle/>
          <a:p>
            <a:pPr algn="ctr">
              <a:lnSpc>
                <a:spcPct val="115000"/>
              </a:lnSpc>
            </a:pPr>
            <a:r>
              <a:rPr lang="en-US" sz="1000" dirty="0" smtClean="0">
                <a:ea typeface="Calibri"/>
                <a:cs typeface="Times New Roman"/>
              </a:rPr>
              <a:t>25 gpm/45 psi</a:t>
            </a:r>
            <a:endParaRPr lang="en-US" sz="1000" dirty="0">
              <a:ea typeface="Calibri"/>
              <a:cs typeface="Times New Roman"/>
            </a:endParaRPr>
          </a:p>
        </p:txBody>
      </p:sp>
      <p:sp>
        <p:nvSpPr>
          <p:cNvPr id="13" name="TextBox 12"/>
          <p:cNvSpPr txBox="1"/>
          <p:nvPr/>
        </p:nvSpPr>
        <p:spPr>
          <a:xfrm>
            <a:off x="5521765" y="5430234"/>
            <a:ext cx="464339" cy="246221"/>
          </a:xfrm>
          <a:prstGeom prst="rect">
            <a:avLst/>
          </a:prstGeom>
          <a:noFill/>
        </p:spPr>
        <p:txBody>
          <a:bodyPr wrap="square" rtlCol="0">
            <a:spAutoFit/>
          </a:bodyPr>
          <a:lstStyle/>
          <a:p>
            <a:r>
              <a:rPr lang="en-US" sz="1000" dirty="0" smtClean="0"/>
              <a:t>50</a:t>
            </a:r>
            <a:endParaRPr lang="en-US" sz="1000" dirty="0"/>
          </a:p>
        </p:txBody>
      </p:sp>
      <p:sp>
        <p:nvSpPr>
          <p:cNvPr id="14" name="TextBox 13"/>
          <p:cNvSpPr txBox="1"/>
          <p:nvPr/>
        </p:nvSpPr>
        <p:spPr>
          <a:xfrm>
            <a:off x="6274831" y="5430234"/>
            <a:ext cx="756045" cy="246221"/>
          </a:xfrm>
          <a:prstGeom prst="rect">
            <a:avLst/>
          </a:prstGeom>
          <a:noFill/>
        </p:spPr>
        <p:txBody>
          <a:bodyPr wrap="square" rtlCol="0">
            <a:spAutoFit/>
          </a:bodyPr>
          <a:lstStyle/>
          <a:p>
            <a:r>
              <a:rPr lang="en-US" sz="1000" dirty="0" smtClean="0"/>
              <a:t>62.4</a:t>
            </a:r>
            <a:endParaRPr lang="en-US" sz="1000" dirty="0"/>
          </a:p>
        </p:txBody>
      </p:sp>
      <p:sp>
        <p:nvSpPr>
          <p:cNvPr id="15" name="TextBox 14"/>
          <p:cNvSpPr txBox="1"/>
          <p:nvPr/>
        </p:nvSpPr>
        <p:spPr>
          <a:xfrm>
            <a:off x="7135656" y="5431667"/>
            <a:ext cx="638175" cy="246221"/>
          </a:xfrm>
          <a:prstGeom prst="rect">
            <a:avLst/>
          </a:prstGeom>
          <a:noFill/>
        </p:spPr>
        <p:txBody>
          <a:bodyPr wrap="square" rtlCol="0">
            <a:spAutoFit/>
          </a:bodyPr>
          <a:lstStyle/>
          <a:p>
            <a:r>
              <a:rPr lang="en-US" sz="1000" dirty="0" smtClean="0"/>
              <a:t>1 1/2</a:t>
            </a:r>
            <a:endParaRPr lang="en-US" sz="1000" dirty="0"/>
          </a:p>
        </p:txBody>
      </p:sp>
      <p:sp>
        <p:nvSpPr>
          <p:cNvPr id="16" name="TextBox 15"/>
          <p:cNvSpPr txBox="1"/>
          <p:nvPr/>
        </p:nvSpPr>
        <p:spPr>
          <a:xfrm>
            <a:off x="8072079" y="5431667"/>
            <a:ext cx="638175" cy="246221"/>
          </a:xfrm>
          <a:prstGeom prst="rect">
            <a:avLst/>
          </a:prstGeom>
          <a:noFill/>
        </p:spPr>
        <p:txBody>
          <a:bodyPr wrap="square" rtlCol="0">
            <a:spAutoFit/>
          </a:bodyPr>
          <a:lstStyle/>
          <a:p>
            <a:r>
              <a:rPr lang="en-US" sz="1000" dirty="0" smtClean="0"/>
              <a:t>1</a:t>
            </a:r>
            <a:endParaRPr lang="en-US" sz="1000" dirty="0"/>
          </a:p>
        </p:txBody>
      </p:sp>
      <p:sp>
        <p:nvSpPr>
          <p:cNvPr id="21" name="TextBox 20"/>
          <p:cNvSpPr txBox="1"/>
          <p:nvPr/>
        </p:nvSpPr>
        <p:spPr>
          <a:xfrm>
            <a:off x="694966" y="5431667"/>
            <a:ext cx="314325" cy="246221"/>
          </a:xfrm>
          <a:prstGeom prst="rect">
            <a:avLst/>
          </a:prstGeom>
          <a:noFill/>
        </p:spPr>
        <p:txBody>
          <a:bodyPr wrap="square" rtlCol="0">
            <a:spAutoFit/>
          </a:bodyPr>
          <a:lstStyle/>
          <a:p>
            <a:r>
              <a:rPr lang="en-US" sz="1000" dirty="0" smtClean="0"/>
              <a:t>1</a:t>
            </a:r>
            <a:endParaRPr lang="en-US" sz="1000" dirty="0"/>
          </a:p>
        </p:txBody>
      </p:sp>
      <p:sp>
        <p:nvSpPr>
          <p:cNvPr id="2" name="TextBox 1"/>
          <p:cNvSpPr txBox="1"/>
          <p:nvPr/>
        </p:nvSpPr>
        <p:spPr>
          <a:xfrm>
            <a:off x="6217920" y="872909"/>
            <a:ext cx="2838615" cy="523220"/>
          </a:xfrm>
          <a:prstGeom prst="rect">
            <a:avLst/>
          </a:prstGeom>
          <a:solidFill>
            <a:schemeClr val="bg2"/>
          </a:solidFill>
          <a:ln w="22225">
            <a:solidFill>
              <a:schemeClr val="bg2">
                <a:lumMod val="25000"/>
              </a:schemeClr>
            </a:solidFill>
          </a:ln>
        </p:spPr>
        <p:txBody>
          <a:bodyPr wrap="square" rtlCol="0">
            <a:spAutoFit/>
          </a:bodyPr>
          <a:lstStyle/>
          <a:p>
            <a:r>
              <a:rPr lang="en-US" sz="1400" dirty="0" smtClean="0"/>
              <a:t>What would it take to stay with a ¾”M/1”S</a:t>
            </a:r>
          </a:p>
        </p:txBody>
      </p:sp>
      <p:graphicFrame>
        <p:nvGraphicFramePr>
          <p:cNvPr id="3" name="Table 2"/>
          <p:cNvGraphicFramePr>
            <a:graphicFrameLocks noGrp="1"/>
          </p:cNvGraphicFramePr>
          <p:nvPr>
            <p:extLst>
              <p:ext uri="{D42A27DB-BD31-4B8C-83A1-F6EECF244321}">
                <p14:modId xmlns:p14="http://schemas.microsoft.com/office/powerpoint/2010/main" val="562863992"/>
              </p:ext>
            </p:extLst>
          </p:nvPr>
        </p:nvGraphicFramePr>
        <p:xfrm>
          <a:off x="6683728" y="1396129"/>
          <a:ext cx="1905443" cy="2194560"/>
        </p:xfrm>
        <a:graphic>
          <a:graphicData uri="http://schemas.openxmlformats.org/drawingml/2006/table">
            <a:tbl>
              <a:tblPr firstRow="1" bandRow="1">
                <a:tableStyleId>{5940675A-B579-460E-94D1-54222C63F5DA}</a:tableStyleId>
              </a:tblPr>
              <a:tblGrid>
                <a:gridCol w="992589"/>
                <a:gridCol w="912854"/>
              </a:tblGrid>
              <a:tr h="182880">
                <a:tc>
                  <a:txBody>
                    <a:bodyPr/>
                    <a:lstStyle/>
                    <a:p>
                      <a:pPr algn="ctr"/>
                      <a:r>
                        <a:rPr lang="en-US" sz="1000" dirty="0" smtClean="0"/>
                        <a:t>Demand</a:t>
                      </a:r>
                      <a:endParaRPr lang="en-US" sz="1000" dirty="0"/>
                    </a:p>
                  </a:txBody>
                  <a:tcPr>
                    <a:solidFill>
                      <a:schemeClr val="bg1"/>
                    </a:solidFill>
                  </a:tcPr>
                </a:tc>
                <a:tc>
                  <a:txBody>
                    <a:bodyPr/>
                    <a:lstStyle/>
                    <a:p>
                      <a:pPr algn="ctr"/>
                      <a:r>
                        <a:rPr lang="en-US" sz="1000" dirty="0" smtClean="0"/>
                        <a:t>Pressure</a:t>
                      </a:r>
                      <a:endParaRPr lang="en-US" sz="1000" dirty="0"/>
                    </a:p>
                  </a:txBody>
                  <a:tcPr>
                    <a:solidFill>
                      <a:schemeClr val="bg1"/>
                    </a:solidFill>
                  </a:tcPr>
                </a:tc>
              </a:tr>
              <a:tr h="182880">
                <a:tc>
                  <a:txBody>
                    <a:bodyPr/>
                    <a:lstStyle/>
                    <a:p>
                      <a:endParaRPr lang="en-US" sz="1000" dirty="0"/>
                    </a:p>
                  </a:txBody>
                  <a:tcPr>
                    <a:solidFill>
                      <a:schemeClr val="bg1"/>
                    </a:solidFill>
                  </a:tcPr>
                </a:tc>
                <a:tc>
                  <a:txBody>
                    <a:bodyPr/>
                    <a:lstStyle/>
                    <a:p>
                      <a:endParaRPr lang="en-US" sz="1000" dirty="0"/>
                    </a:p>
                  </a:txBody>
                  <a:tcPr>
                    <a:solidFill>
                      <a:schemeClr val="bg1"/>
                    </a:solidFill>
                  </a:tcPr>
                </a:tc>
              </a:tr>
              <a:tr h="182880">
                <a:tc>
                  <a:txBody>
                    <a:bodyPr/>
                    <a:lstStyle/>
                    <a:p>
                      <a:endParaRPr lang="en-US" sz="1000" dirty="0"/>
                    </a:p>
                  </a:txBody>
                  <a:tcPr>
                    <a:solidFill>
                      <a:schemeClr val="bg1"/>
                    </a:solidFill>
                  </a:tcPr>
                </a:tc>
                <a:tc>
                  <a:txBody>
                    <a:bodyPr/>
                    <a:lstStyle/>
                    <a:p>
                      <a:endParaRPr lang="en-US" sz="1000" dirty="0"/>
                    </a:p>
                  </a:txBody>
                  <a:tcPr>
                    <a:solidFill>
                      <a:schemeClr val="bg1"/>
                    </a:solidFill>
                  </a:tcPr>
                </a:tc>
              </a:tr>
              <a:tr h="182880">
                <a:tc>
                  <a:txBody>
                    <a:bodyPr/>
                    <a:lstStyle/>
                    <a:p>
                      <a:endParaRPr lang="en-US" sz="1000" dirty="0"/>
                    </a:p>
                  </a:txBody>
                  <a:tcPr>
                    <a:solidFill>
                      <a:schemeClr val="bg1"/>
                    </a:solidFill>
                  </a:tcPr>
                </a:tc>
                <a:tc>
                  <a:txBody>
                    <a:bodyPr/>
                    <a:lstStyle/>
                    <a:p>
                      <a:endParaRPr lang="en-US" sz="1000"/>
                    </a:p>
                  </a:txBody>
                  <a:tcPr>
                    <a:solidFill>
                      <a:schemeClr val="bg1"/>
                    </a:solidFill>
                  </a:tcPr>
                </a:tc>
              </a:tr>
              <a:tr h="182880">
                <a:tc>
                  <a:txBody>
                    <a:bodyPr/>
                    <a:lstStyle/>
                    <a:p>
                      <a:endParaRPr lang="en-US" sz="1000" dirty="0"/>
                    </a:p>
                  </a:txBody>
                  <a:tcPr>
                    <a:solidFill>
                      <a:schemeClr val="bg1"/>
                    </a:solidFill>
                  </a:tcPr>
                </a:tc>
                <a:tc>
                  <a:txBody>
                    <a:bodyPr/>
                    <a:lstStyle/>
                    <a:p>
                      <a:endParaRPr lang="en-US" sz="1000"/>
                    </a:p>
                  </a:txBody>
                  <a:tcPr>
                    <a:solidFill>
                      <a:schemeClr val="bg1"/>
                    </a:solidFill>
                  </a:tcPr>
                </a:tc>
              </a:tr>
              <a:tr h="182880">
                <a:tc>
                  <a:txBody>
                    <a:bodyPr/>
                    <a:lstStyle/>
                    <a:p>
                      <a:endParaRPr lang="en-US" sz="1000" dirty="0"/>
                    </a:p>
                  </a:txBody>
                  <a:tcPr>
                    <a:solidFill>
                      <a:schemeClr val="bg1"/>
                    </a:solidFill>
                  </a:tcPr>
                </a:tc>
                <a:tc>
                  <a:txBody>
                    <a:bodyPr/>
                    <a:lstStyle/>
                    <a:p>
                      <a:endParaRPr lang="en-US" sz="1000"/>
                    </a:p>
                  </a:txBody>
                  <a:tcPr>
                    <a:solidFill>
                      <a:schemeClr val="bg1"/>
                    </a:solidFill>
                  </a:tcPr>
                </a:tc>
              </a:tr>
              <a:tr h="182880">
                <a:tc>
                  <a:txBody>
                    <a:bodyPr/>
                    <a:lstStyle/>
                    <a:p>
                      <a:endParaRPr lang="en-US" sz="1000" dirty="0"/>
                    </a:p>
                  </a:txBody>
                  <a:tcPr>
                    <a:solidFill>
                      <a:schemeClr val="bg1"/>
                    </a:solidFill>
                  </a:tcPr>
                </a:tc>
                <a:tc>
                  <a:txBody>
                    <a:bodyPr/>
                    <a:lstStyle/>
                    <a:p>
                      <a:endParaRPr lang="en-US" sz="1000"/>
                    </a:p>
                  </a:txBody>
                  <a:tcPr>
                    <a:solidFill>
                      <a:schemeClr val="bg1"/>
                    </a:solidFill>
                  </a:tcPr>
                </a:tc>
              </a:tr>
              <a:tr h="182880">
                <a:tc>
                  <a:txBody>
                    <a:bodyPr/>
                    <a:lstStyle/>
                    <a:p>
                      <a:endParaRPr lang="en-US" sz="1000" dirty="0"/>
                    </a:p>
                  </a:txBody>
                  <a:tcPr>
                    <a:solidFill>
                      <a:schemeClr val="bg1"/>
                    </a:solidFill>
                  </a:tcPr>
                </a:tc>
                <a:tc>
                  <a:txBody>
                    <a:bodyPr/>
                    <a:lstStyle/>
                    <a:p>
                      <a:endParaRPr lang="en-US" sz="1000" dirty="0"/>
                    </a:p>
                  </a:txBody>
                  <a:tcPr>
                    <a:solidFill>
                      <a:schemeClr val="bg1"/>
                    </a:solidFill>
                  </a:tcPr>
                </a:tc>
              </a:tr>
              <a:tr h="182880">
                <a:tc>
                  <a:txBody>
                    <a:bodyPr/>
                    <a:lstStyle/>
                    <a:p>
                      <a:endParaRPr lang="en-US" sz="1000" dirty="0"/>
                    </a:p>
                  </a:txBody>
                  <a:tcPr>
                    <a:solidFill>
                      <a:schemeClr val="bg1"/>
                    </a:solidFill>
                  </a:tcPr>
                </a:tc>
                <a:tc>
                  <a:txBody>
                    <a:bodyPr/>
                    <a:lstStyle/>
                    <a:p>
                      <a:endParaRPr lang="en-US" sz="1000" dirty="0"/>
                    </a:p>
                  </a:txBody>
                  <a:tcPr>
                    <a:solidFill>
                      <a:schemeClr val="bg1"/>
                    </a:solidFill>
                  </a:tcPr>
                </a:tc>
              </a:tr>
            </a:tbl>
          </a:graphicData>
        </a:graphic>
      </p:graphicFrame>
      <p:sp>
        <p:nvSpPr>
          <p:cNvPr id="4" name="TextBox 3"/>
          <p:cNvSpPr txBox="1"/>
          <p:nvPr/>
        </p:nvSpPr>
        <p:spPr>
          <a:xfrm>
            <a:off x="6868381" y="1634390"/>
            <a:ext cx="632524" cy="246221"/>
          </a:xfrm>
          <a:prstGeom prst="rect">
            <a:avLst/>
          </a:prstGeom>
          <a:noFill/>
        </p:spPr>
        <p:txBody>
          <a:bodyPr wrap="square" rtlCol="0">
            <a:spAutoFit/>
          </a:bodyPr>
          <a:lstStyle/>
          <a:p>
            <a:r>
              <a:rPr lang="en-US" sz="1000" dirty="0" smtClean="0"/>
              <a:t>30 gpm</a:t>
            </a:r>
            <a:endParaRPr lang="en-US" sz="1000" dirty="0"/>
          </a:p>
        </p:txBody>
      </p:sp>
      <p:sp>
        <p:nvSpPr>
          <p:cNvPr id="22" name="TextBox 21"/>
          <p:cNvSpPr txBox="1"/>
          <p:nvPr/>
        </p:nvSpPr>
        <p:spPr>
          <a:xfrm>
            <a:off x="7907104" y="1626708"/>
            <a:ext cx="632524" cy="246221"/>
          </a:xfrm>
          <a:prstGeom prst="rect">
            <a:avLst/>
          </a:prstGeom>
          <a:noFill/>
        </p:spPr>
        <p:txBody>
          <a:bodyPr wrap="square" rtlCol="0">
            <a:spAutoFit/>
          </a:bodyPr>
          <a:lstStyle/>
          <a:p>
            <a:r>
              <a:rPr lang="en-US" sz="1000" dirty="0" smtClean="0"/>
              <a:t>38 psi</a:t>
            </a:r>
            <a:endParaRPr lang="en-US" sz="1000" dirty="0"/>
          </a:p>
        </p:txBody>
      </p:sp>
      <p:sp>
        <p:nvSpPr>
          <p:cNvPr id="23" name="TextBox 22"/>
          <p:cNvSpPr txBox="1"/>
          <p:nvPr/>
        </p:nvSpPr>
        <p:spPr>
          <a:xfrm>
            <a:off x="6870857" y="1880611"/>
            <a:ext cx="632524" cy="246221"/>
          </a:xfrm>
          <a:prstGeom prst="rect">
            <a:avLst/>
          </a:prstGeom>
          <a:noFill/>
        </p:spPr>
        <p:txBody>
          <a:bodyPr wrap="square" rtlCol="0">
            <a:spAutoFit/>
          </a:bodyPr>
          <a:lstStyle/>
          <a:p>
            <a:r>
              <a:rPr lang="en-US" sz="1000" dirty="0" smtClean="0"/>
              <a:t>29 gpm</a:t>
            </a:r>
            <a:endParaRPr lang="en-US" sz="1000" dirty="0"/>
          </a:p>
        </p:txBody>
      </p:sp>
      <p:sp>
        <p:nvSpPr>
          <p:cNvPr id="24" name="TextBox 23"/>
          <p:cNvSpPr txBox="1"/>
          <p:nvPr/>
        </p:nvSpPr>
        <p:spPr>
          <a:xfrm>
            <a:off x="6870857" y="2107491"/>
            <a:ext cx="632524" cy="246221"/>
          </a:xfrm>
          <a:prstGeom prst="rect">
            <a:avLst/>
          </a:prstGeom>
          <a:noFill/>
        </p:spPr>
        <p:txBody>
          <a:bodyPr wrap="square" rtlCol="0">
            <a:spAutoFit/>
          </a:bodyPr>
          <a:lstStyle/>
          <a:p>
            <a:r>
              <a:rPr lang="en-US" sz="1000" dirty="0" smtClean="0"/>
              <a:t>28 gpm</a:t>
            </a:r>
            <a:endParaRPr lang="en-US" sz="1000" dirty="0"/>
          </a:p>
        </p:txBody>
      </p:sp>
      <p:sp>
        <p:nvSpPr>
          <p:cNvPr id="25" name="TextBox 24"/>
          <p:cNvSpPr txBox="1"/>
          <p:nvPr/>
        </p:nvSpPr>
        <p:spPr>
          <a:xfrm>
            <a:off x="7907104" y="2107492"/>
            <a:ext cx="632524" cy="246221"/>
          </a:xfrm>
          <a:prstGeom prst="rect">
            <a:avLst/>
          </a:prstGeom>
          <a:noFill/>
        </p:spPr>
        <p:txBody>
          <a:bodyPr wrap="square" rtlCol="0">
            <a:spAutoFit/>
          </a:bodyPr>
          <a:lstStyle/>
          <a:p>
            <a:r>
              <a:rPr lang="en-US" sz="1000" dirty="0" smtClean="0"/>
              <a:t>42 psi</a:t>
            </a:r>
            <a:endParaRPr lang="en-US" sz="1000" dirty="0"/>
          </a:p>
        </p:txBody>
      </p:sp>
      <p:sp>
        <p:nvSpPr>
          <p:cNvPr id="26" name="TextBox 25"/>
          <p:cNvSpPr txBox="1"/>
          <p:nvPr/>
        </p:nvSpPr>
        <p:spPr>
          <a:xfrm>
            <a:off x="6870857" y="2353712"/>
            <a:ext cx="632524" cy="246221"/>
          </a:xfrm>
          <a:prstGeom prst="rect">
            <a:avLst/>
          </a:prstGeom>
          <a:noFill/>
        </p:spPr>
        <p:txBody>
          <a:bodyPr wrap="square" rtlCol="0">
            <a:spAutoFit/>
          </a:bodyPr>
          <a:lstStyle/>
          <a:p>
            <a:r>
              <a:rPr lang="en-US" sz="1000" dirty="0" smtClean="0"/>
              <a:t>27 gpm</a:t>
            </a:r>
            <a:endParaRPr lang="en-US" sz="1000" dirty="0"/>
          </a:p>
        </p:txBody>
      </p:sp>
      <p:sp>
        <p:nvSpPr>
          <p:cNvPr id="27" name="TextBox 26"/>
          <p:cNvSpPr txBox="1"/>
          <p:nvPr/>
        </p:nvSpPr>
        <p:spPr>
          <a:xfrm>
            <a:off x="7907104" y="2353711"/>
            <a:ext cx="632524" cy="246221"/>
          </a:xfrm>
          <a:prstGeom prst="rect">
            <a:avLst/>
          </a:prstGeom>
          <a:noFill/>
        </p:spPr>
        <p:txBody>
          <a:bodyPr wrap="square" rtlCol="0">
            <a:spAutoFit/>
          </a:bodyPr>
          <a:lstStyle/>
          <a:p>
            <a:r>
              <a:rPr lang="en-US" sz="1000" dirty="0" smtClean="0"/>
              <a:t>44 psi</a:t>
            </a:r>
            <a:endParaRPr lang="en-US" sz="1000" dirty="0"/>
          </a:p>
        </p:txBody>
      </p:sp>
      <p:sp>
        <p:nvSpPr>
          <p:cNvPr id="28" name="TextBox 27"/>
          <p:cNvSpPr txBox="1"/>
          <p:nvPr/>
        </p:nvSpPr>
        <p:spPr>
          <a:xfrm>
            <a:off x="7907104" y="2604855"/>
            <a:ext cx="632524" cy="246221"/>
          </a:xfrm>
          <a:prstGeom prst="rect">
            <a:avLst/>
          </a:prstGeom>
          <a:noFill/>
        </p:spPr>
        <p:txBody>
          <a:bodyPr wrap="square" rtlCol="0">
            <a:spAutoFit/>
          </a:bodyPr>
          <a:lstStyle/>
          <a:p>
            <a:r>
              <a:rPr lang="en-US" sz="1000" dirty="0" smtClean="0"/>
              <a:t>46 psi</a:t>
            </a:r>
            <a:endParaRPr lang="en-US" sz="1000" dirty="0"/>
          </a:p>
        </p:txBody>
      </p:sp>
      <p:sp>
        <p:nvSpPr>
          <p:cNvPr id="29" name="TextBox 28"/>
          <p:cNvSpPr txBox="1"/>
          <p:nvPr/>
        </p:nvSpPr>
        <p:spPr>
          <a:xfrm>
            <a:off x="6870857" y="2607369"/>
            <a:ext cx="632524" cy="246221"/>
          </a:xfrm>
          <a:prstGeom prst="rect">
            <a:avLst/>
          </a:prstGeom>
          <a:noFill/>
        </p:spPr>
        <p:txBody>
          <a:bodyPr wrap="square" rtlCol="0">
            <a:spAutoFit/>
          </a:bodyPr>
          <a:lstStyle/>
          <a:p>
            <a:r>
              <a:rPr lang="en-US" sz="1000" dirty="0" smtClean="0"/>
              <a:t>26 gpm</a:t>
            </a:r>
            <a:endParaRPr lang="en-US" sz="1000" dirty="0"/>
          </a:p>
        </p:txBody>
      </p:sp>
      <p:sp>
        <p:nvSpPr>
          <p:cNvPr id="30" name="TextBox 29"/>
          <p:cNvSpPr txBox="1"/>
          <p:nvPr/>
        </p:nvSpPr>
        <p:spPr>
          <a:xfrm>
            <a:off x="7907104" y="1880611"/>
            <a:ext cx="632524" cy="246221"/>
          </a:xfrm>
          <a:prstGeom prst="rect">
            <a:avLst/>
          </a:prstGeom>
          <a:noFill/>
        </p:spPr>
        <p:txBody>
          <a:bodyPr wrap="square" rtlCol="0">
            <a:spAutoFit/>
          </a:bodyPr>
          <a:lstStyle/>
          <a:p>
            <a:r>
              <a:rPr lang="en-US" sz="1000" dirty="0" smtClean="0"/>
              <a:t>40 psi</a:t>
            </a:r>
            <a:endParaRPr lang="en-US" sz="1000" dirty="0"/>
          </a:p>
        </p:txBody>
      </p:sp>
      <p:sp>
        <p:nvSpPr>
          <p:cNvPr id="31" name="TextBox 30"/>
          <p:cNvSpPr txBox="1"/>
          <p:nvPr/>
        </p:nvSpPr>
        <p:spPr>
          <a:xfrm>
            <a:off x="6893781" y="2851076"/>
            <a:ext cx="632524" cy="246221"/>
          </a:xfrm>
          <a:prstGeom prst="rect">
            <a:avLst/>
          </a:prstGeom>
          <a:noFill/>
        </p:spPr>
        <p:txBody>
          <a:bodyPr wrap="square" rtlCol="0">
            <a:spAutoFit/>
          </a:bodyPr>
          <a:lstStyle/>
          <a:p>
            <a:r>
              <a:rPr lang="en-US" sz="1000" dirty="0" smtClean="0"/>
              <a:t>25 gpm</a:t>
            </a:r>
            <a:endParaRPr lang="en-US" sz="1000" dirty="0"/>
          </a:p>
        </p:txBody>
      </p:sp>
      <p:sp>
        <p:nvSpPr>
          <p:cNvPr id="32" name="TextBox 31"/>
          <p:cNvSpPr txBox="1"/>
          <p:nvPr/>
        </p:nvSpPr>
        <p:spPr>
          <a:xfrm>
            <a:off x="6893781" y="3099811"/>
            <a:ext cx="632524" cy="246221"/>
          </a:xfrm>
          <a:prstGeom prst="rect">
            <a:avLst/>
          </a:prstGeom>
          <a:noFill/>
        </p:spPr>
        <p:txBody>
          <a:bodyPr wrap="square" rtlCol="0">
            <a:spAutoFit/>
          </a:bodyPr>
          <a:lstStyle/>
          <a:p>
            <a:r>
              <a:rPr lang="en-US" sz="1000" dirty="0" smtClean="0"/>
              <a:t>24 gpm</a:t>
            </a:r>
            <a:endParaRPr lang="en-US" sz="1000" dirty="0"/>
          </a:p>
        </p:txBody>
      </p:sp>
      <p:sp>
        <p:nvSpPr>
          <p:cNvPr id="33" name="TextBox 32"/>
          <p:cNvSpPr txBox="1"/>
          <p:nvPr/>
        </p:nvSpPr>
        <p:spPr>
          <a:xfrm>
            <a:off x="7907104" y="2853590"/>
            <a:ext cx="632524" cy="246221"/>
          </a:xfrm>
          <a:prstGeom prst="rect">
            <a:avLst/>
          </a:prstGeom>
          <a:noFill/>
        </p:spPr>
        <p:txBody>
          <a:bodyPr wrap="square" rtlCol="0">
            <a:spAutoFit/>
          </a:bodyPr>
          <a:lstStyle/>
          <a:p>
            <a:r>
              <a:rPr lang="en-US" sz="1000" dirty="0" smtClean="0"/>
              <a:t>48 psi</a:t>
            </a:r>
            <a:endParaRPr lang="en-US" sz="1000" dirty="0"/>
          </a:p>
        </p:txBody>
      </p:sp>
      <p:sp>
        <p:nvSpPr>
          <p:cNvPr id="34" name="TextBox 33"/>
          <p:cNvSpPr txBox="1"/>
          <p:nvPr/>
        </p:nvSpPr>
        <p:spPr>
          <a:xfrm>
            <a:off x="7907104" y="3097297"/>
            <a:ext cx="632524" cy="246221"/>
          </a:xfrm>
          <a:prstGeom prst="rect">
            <a:avLst/>
          </a:prstGeom>
          <a:noFill/>
        </p:spPr>
        <p:txBody>
          <a:bodyPr wrap="square" rtlCol="0">
            <a:spAutoFit/>
          </a:bodyPr>
          <a:lstStyle/>
          <a:p>
            <a:r>
              <a:rPr lang="en-US" sz="1000" dirty="0" smtClean="0"/>
              <a:t>49 psi</a:t>
            </a:r>
            <a:endParaRPr lang="en-US" sz="1000" dirty="0"/>
          </a:p>
        </p:txBody>
      </p:sp>
      <p:sp>
        <p:nvSpPr>
          <p:cNvPr id="35" name="TextBox 34"/>
          <p:cNvSpPr txBox="1"/>
          <p:nvPr/>
        </p:nvSpPr>
        <p:spPr>
          <a:xfrm>
            <a:off x="6870857" y="3343518"/>
            <a:ext cx="632524" cy="246221"/>
          </a:xfrm>
          <a:prstGeom prst="rect">
            <a:avLst/>
          </a:prstGeom>
          <a:noFill/>
        </p:spPr>
        <p:txBody>
          <a:bodyPr wrap="square" rtlCol="0">
            <a:spAutoFit/>
          </a:bodyPr>
          <a:lstStyle/>
          <a:p>
            <a:r>
              <a:rPr lang="en-US" sz="1000" dirty="0" smtClean="0"/>
              <a:t>23 gpm</a:t>
            </a:r>
            <a:endParaRPr lang="en-US" sz="1000" dirty="0"/>
          </a:p>
        </p:txBody>
      </p:sp>
      <p:sp>
        <p:nvSpPr>
          <p:cNvPr id="36" name="TextBox 35"/>
          <p:cNvSpPr txBox="1"/>
          <p:nvPr/>
        </p:nvSpPr>
        <p:spPr>
          <a:xfrm>
            <a:off x="7907104" y="3343517"/>
            <a:ext cx="632524" cy="246221"/>
          </a:xfrm>
          <a:prstGeom prst="rect">
            <a:avLst/>
          </a:prstGeom>
          <a:noFill/>
        </p:spPr>
        <p:txBody>
          <a:bodyPr wrap="square" rtlCol="0">
            <a:spAutoFit/>
          </a:bodyPr>
          <a:lstStyle/>
          <a:p>
            <a:r>
              <a:rPr lang="en-US" sz="1000" dirty="0" smtClean="0"/>
              <a:t>51 psi</a:t>
            </a:r>
            <a:endParaRPr lang="en-US" sz="1000" dirty="0"/>
          </a:p>
        </p:txBody>
      </p:sp>
      <p:sp>
        <p:nvSpPr>
          <p:cNvPr id="6" name="Oval 5"/>
          <p:cNvSpPr/>
          <p:nvPr/>
        </p:nvSpPr>
        <p:spPr>
          <a:xfrm>
            <a:off x="3891516" y="2230600"/>
            <a:ext cx="1158949" cy="369332"/>
          </a:xfrm>
          <a:prstGeom prst="ellipse">
            <a:avLst/>
          </a:prstGeom>
          <a:noFill/>
          <a:ln w="38100">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1881963" y="3466627"/>
            <a:ext cx="1303789" cy="1"/>
          </a:xfrm>
          <a:prstGeom prst="straightConnector1">
            <a:avLst/>
          </a:prstGeom>
          <a:ln>
            <a:tailEnd type="triangle" w="lg" len="lg"/>
          </a:ln>
        </p:spPr>
        <p:style>
          <a:lnRef idx="3">
            <a:schemeClr val="accent2"/>
          </a:lnRef>
          <a:fillRef idx="0">
            <a:schemeClr val="accent2"/>
          </a:fillRef>
          <a:effectRef idx="2">
            <a:schemeClr val="accent2"/>
          </a:effectRef>
          <a:fontRef idx="minor">
            <a:schemeClr val="tx1"/>
          </a:fontRef>
        </p:style>
      </p:cxnSp>
      <p:pic>
        <p:nvPicPr>
          <p:cNvPr id="40" name="Picture 39"/>
          <p:cNvPicPr/>
          <p:nvPr/>
        </p:nvPicPr>
        <p:blipFill>
          <a:blip r:embed="rId11">
            <a:extLst>
              <a:ext uri="{28A0092B-C50C-407E-A947-70E740481C1C}">
                <a14:useLocalDpi xmlns:a14="http://schemas.microsoft.com/office/drawing/2010/main" val="0"/>
              </a:ext>
            </a:extLst>
          </a:blip>
          <a:srcRect/>
          <a:stretch>
            <a:fillRect/>
          </a:stretch>
        </p:blipFill>
        <p:spPr bwMode="auto">
          <a:xfrm>
            <a:off x="7745721" y="89823"/>
            <a:ext cx="700575" cy="677308"/>
          </a:xfrm>
          <a:prstGeom prst="rect">
            <a:avLst/>
          </a:prstGeom>
          <a:noFill/>
          <a:ln>
            <a:noFill/>
          </a:ln>
        </p:spPr>
      </p:pic>
      <p:sp>
        <p:nvSpPr>
          <p:cNvPr id="42" name="TextBox 41"/>
          <p:cNvSpPr txBox="1"/>
          <p:nvPr/>
        </p:nvSpPr>
        <p:spPr>
          <a:xfrm>
            <a:off x="621953" y="5706049"/>
            <a:ext cx="638175" cy="246221"/>
          </a:xfrm>
          <a:prstGeom prst="rect">
            <a:avLst/>
          </a:prstGeom>
          <a:noFill/>
        </p:spPr>
        <p:txBody>
          <a:bodyPr wrap="square" rtlCol="0">
            <a:spAutoFit/>
          </a:bodyPr>
          <a:lstStyle/>
          <a:p>
            <a:r>
              <a:rPr lang="en-US" sz="1000" dirty="0" smtClean="0"/>
              <a:t>2 - 7</a:t>
            </a:r>
            <a:endParaRPr lang="en-US" sz="1000" dirty="0"/>
          </a:p>
        </p:txBody>
      </p:sp>
      <p:sp>
        <p:nvSpPr>
          <p:cNvPr id="43" name="TextBox 42"/>
          <p:cNvSpPr txBox="1"/>
          <p:nvPr/>
        </p:nvSpPr>
        <p:spPr>
          <a:xfrm>
            <a:off x="1299803" y="5706342"/>
            <a:ext cx="314325" cy="246221"/>
          </a:xfrm>
          <a:prstGeom prst="rect">
            <a:avLst/>
          </a:prstGeom>
          <a:noFill/>
        </p:spPr>
        <p:txBody>
          <a:bodyPr wrap="square" rtlCol="0">
            <a:spAutoFit/>
          </a:bodyPr>
          <a:lstStyle/>
          <a:p>
            <a:r>
              <a:rPr lang="en-US" sz="1000" dirty="0" smtClean="0"/>
              <a:t>72</a:t>
            </a:r>
            <a:endParaRPr lang="en-US" sz="1000" dirty="0"/>
          </a:p>
        </p:txBody>
      </p:sp>
      <p:sp>
        <p:nvSpPr>
          <p:cNvPr id="44" name="TextBox 43"/>
          <p:cNvSpPr txBox="1"/>
          <p:nvPr/>
        </p:nvSpPr>
        <p:spPr>
          <a:xfrm>
            <a:off x="1704807" y="5718352"/>
            <a:ext cx="1140591" cy="246221"/>
          </a:xfrm>
          <a:prstGeom prst="rect">
            <a:avLst/>
          </a:prstGeom>
          <a:noFill/>
        </p:spPr>
        <p:txBody>
          <a:bodyPr wrap="square" rtlCol="0">
            <a:spAutoFit/>
          </a:bodyPr>
          <a:lstStyle/>
          <a:p>
            <a:r>
              <a:rPr lang="en-US" sz="1000" dirty="0" smtClean="0"/>
              <a:t>-152 to -156</a:t>
            </a:r>
            <a:endParaRPr lang="en-US" sz="1000" dirty="0"/>
          </a:p>
        </p:txBody>
      </p:sp>
      <p:sp>
        <p:nvSpPr>
          <p:cNvPr id="45" name="TextBox 44"/>
          <p:cNvSpPr txBox="1"/>
          <p:nvPr/>
        </p:nvSpPr>
        <p:spPr>
          <a:xfrm>
            <a:off x="2419981" y="5707176"/>
            <a:ext cx="769781" cy="246221"/>
          </a:xfrm>
          <a:prstGeom prst="rect">
            <a:avLst/>
          </a:prstGeom>
          <a:noFill/>
        </p:spPr>
        <p:txBody>
          <a:bodyPr wrap="square" rtlCol="0">
            <a:spAutoFit/>
          </a:bodyPr>
          <a:lstStyle/>
          <a:p>
            <a:r>
              <a:rPr lang="en-US" sz="1000" dirty="0" smtClean="0"/>
              <a:t>97 to 98.7</a:t>
            </a:r>
            <a:endParaRPr lang="en-US" sz="1000" dirty="0"/>
          </a:p>
        </p:txBody>
      </p:sp>
      <p:sp>
        <p:nvSpPr>
          <p:cNvPr id="46" name="TextBox 45"/>
          <p:cNvSpPr txBox="1"/>
          <p:nvPr/>
        </p:nvSpPr>
        <p:spPr>
          <a:xfrm>
            <a:off x="3185752" y="5709389"/>
            <a:ext cx="928692" cy="246221"/>
          </a:xfrm>
          <a:prstGeom prst="rect">
            <a:avLst/>
          </a:prstGeom>
          <a:noFill/>
        </p:spPr>
        <p:txBody>
          <a:bodyPr wrap="square" rtlCol="0">
            <a:spAutoFit/>
          </a:bodyPr>
          <a:lstStyle/>
          <a:p>
            <a:r>
              <a:rPr lang="en-US" sz="1000" dirty="0" smtClean="0"/>
              <a:t>30 gpm/60 psi</a:t>
            </a:r>
            <a:endParaRPr lang="en-US" sz="1000" dirty="0"/>
          </a:p>
        </p:txBody>
      </p:sp>
      <p:sp>
        <p:nvSpPr>
          <p:cNvPr id="47" name="TextBox 46"/>
          <p:cNvSpPr txBox="1"/>
          <p:nvPr/>
        </p:nvSpPr>
        <p:spPr>
          <a:xfrm>
            <a:off x="4245413" y="5703323"/>
            <a:ext cx="928692" cy="258917"/>
          </a:xfrm>
          <a:prstGeom prst="rect">
            <a:avLst/>
          </a:prstGeom>
          <a:noFill/>
        </p:spPr>
        <p:txBody>
          <a:bodyPr wrap="square" rtlCol="0">
            <a:spAutoFit/>
          </a:bodyPr>
          <a:lstStyle/>
          <a:p>
            <a:pPr algn="ctr">
              <a:lnSpc>
                <a:spcPct val="115000"/>
              </a:lnSpc>
            </a:pPr>
            <a:r>
              <a:rPr lang="en-US" sz="1000" dirty="0" smtClean="0">
                <a:ea typeface="Calibri"/>
                <a:cs typeface="Times New Roman"/>
              </a:rPr>
              <a:t>25 gpm/45 psi</a:t>
            </a:r>
            <a:endParaRPr lang="en-US" sz="1000" dirty="0">
              <a:ea typeface="Calibri"/>
              <a:cs typeface="Times New Roman"/>
            </a:endParaRPr>
          </a:p>
        </p:txBody>
      </p:sp>
      <p:sp>
        <p:nvSpPr>
          <p:cNvPr id="48" name="TextBox 47"/>
          <p:cNvSpPr txBox="1"/>
          <p:nvPr/>
        </p:nvSpPr>
        <p:spPr>
          <a:xfrm>
            <a:off x="5534118" y="5709389"/>
            <a:ext cx="464339" cy="246221"/>
          </a:xfrm>
          <a:prstGeom prst="rect">
            <a:avLst/>
          </a:prstGeom>
          <a:noFill/>
        </p:spPr>
        <p:txBody>
          <a:bodyPr wrap="square" rtlCol="0">
            <a:spAutoFit/>
          </a:bodyPr>
          <a:lstStyle/>
          <a:p>
            <a:r>
              <a:rPr lang="en-US" sz="1000" dirty="0" smtClean="0"/>
              <a:t>50</a:t>
            </a:r>
            <a:endParaRPr lang="en-US" sz="1000" dirty="0"/>
          </a:p>
        </p:txBody>
      </p:sp>
      <p:sp>
        <p:nvSpPr>
          <p:cNvPr id="49" name="TextBox 48"/>
          <p:cNvSpPr txBox="1"/>
          <p:nvPr/>
        </p:nvSpPr>
        <p:spPr>
          <a:xfrm>
            <a:off x="6274830" y="5709389"/>
            <a:ext cx="756045" cy="246221"/>
          </a:xfrm>
          <a:prstGeom prst="rect">
            <a:avLst/>
          </a:prstGeom>
          <a:noFill/>
        </p:spPr>
        <p:txBody>
          <a:bodyPr wrap="square" rtlCol="0">
            <a:spAutoFit/>
          </a:bodyPr>
          <a:lstStyle/>
          <a:p>
            <a:r>
              <a:rPr lang="en-US" sz="1000" dirty="0" smtClean="0"/>
              <a:t>60.4 min</a:t>
            </a:r>
            <a:endParaRPr lang="en-US" sz="1000" dirty="0"/>
          </a:p>
        </p:txBody>
      </p:sp>
      <p:sp>
        <p:nvSpPr>
          <p:cNvPr id="50" name="TextBox 49"/>
          <p:cNvSpPr txBox="1"/>
          <p:nvPr/>
        </p:nvSpPr>
        <p:spPr>
          <a:xfrm>
            <a:off x="7135656" y="5706341"/>
            <a:ext cx="638175" cy="246221"/>
          </a:xfrm>
          <a:prstGeom prst="rect">
            <a:avLst/>
          </a:prstGeom>
          <a:noFill/>
        </p:spPr>
        <p:txBody>
          <a:bodyPr wrap="square" rtlCol="0">
            <a:spAutoFit/>
          </a:bodyPr>
          <a:lstStyle/>
          <a:p>
            <a:r>
              <a:rPr lang="en-US" sz="1000" dirty="0" smtClean="0"/>
              <a:t>1</a:t>
            </a:r>
            <a:endParaRPr lang="en-US" sz="1000" dirty="0"/>
          </a:p>
        </p:txBody>
      </p:sp>
      <p:sp>
        <p:nvSpPr>
          <p:cNvPr id="51" name="TextBox 50"/>
          <p:cNvSpPr txBox="1"/>
          <p:nvPr/>
        </p:nvSpPr>
        <p:spPr>
          <a:xfrm>
            <a:off x="8072078" y="5710034"/>
            <a:ext cx="638175" cy="246221"/>
          </a:xfrm>
          <a:prstGeom prst="rect">
            <a:avLst/>
          </a:prstGeom>
          <a:noFill/>
        </p:spPr>
        <p:txBody>
          <a:bodyPr wrap="square" rtlCol="0">
            <a:spAutoFit/>
          </a:bodyPr>
          <a:lstStyle/>
          <a:p>
            <a:r>
              <a:rPr lang="en-US" sz="1000" dirty="0" smtClean="0"/>
              <a:t>¾ </a:t>
            </a:r>
            <a:endParaRPr lang="en-US" sz="1000" dirty="0"/>
          </a:p>
        </p:txBody>
      </p:sp>
      <p:sp>
        <p:nvSpPr>
          <p:cNvPr id="52" name="TextBox 51"/>
          <p:cNvSpPr txBox="1"/>
          <p:nvPr/>
        </p:nvSpPr>
        <p:spPr>
          <a:xfrm>
            <a:off x="419926" y="6220038"/>
            <a:ext cx="8290327" cy="461665"/>
          </a:xfrm>
          <a:prstGeom prst="rect">
            <a:avLst/>
          </a:prstGeom>
          <a:noFill/>
        </p:spPr>
        <p:txBody>
          <a:bodyPr wrap="square" rtlCol="0">
            <a:spAutoFit/>
          </a:bodyPr>
          <a:lstStyle/>
          <a:p>
            <a:r>
              <a:rPr lang="en-US" sz="1200" dirty="0" smtClean="0"/>
              <a:t>See DDM – Section 5.3 Pressure Zones and 5.18 Customer Pressure Reducing Valves (Uniform </a:t>
            </a:r>
            <a:r>
              <a:rPr lang="en-US" sz="1200" dirty="0"/>
              <a:t>Plumbing Code, Section </a:t>
            </a:r>
            <a:r>
              <a:rPr lang="en-US" sz="1200" dirty="0" smtClean="0"/>
              <a:t>608) </a:t>
            </a:r>
          </a:p>
          <a:p>
            <a:r>
              <a:rPr lang="en-US" sz="1200" dirty="0" smtClean="0"/>
              <a:t>Below 60 psi requires a “Low Pressure Agreement” and if over 80 psi an individual PRV is required.</a:t>
            </a:r>
            <a:endParaRPr lang="en-US" sz="1200" dirty="0"/>
          </a:p>
        </p:txBody>
      </p:sp>
      <p:cxnSp>
        <p:nvCxnSpPr>
          <p:cNvPr id="54" name="Straight Arrow Connector 53"/>
          <p:cNvCxnSpPr>
            <a:stCxn id="6" idx="2"/>
          </p:cNvCxnSpPr>
          <p:nvPr/>
        </p:nvCxnSpPr>
        <p:spPr>
          <a:xfrm flipH="1" flipV="1">
            <a:off x="3185752" y="1749818"/>
            <a:ext cx="705764" cy="6654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2689761" y="1749818"/>
            <a:ext cx="49599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9129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4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4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21" grpId="0"/>
      <p:bldP spid="2" grpId="0" animBg="1"/>
      <p:bldP spid="4"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6" grpId="0" animBg="1"/>
      <p:bldP spid="6" grpId="1" animBg="1"/>
      <p:bldP spid="42" grpId="0"/>
      <p:bldP spid="43" grpId="0"/>
      <p:bldP spid="44" grpId="0"/>
      <p:bldP spid="45" grpId="0"/>
      <p:bldP spid="46" grpId="0"/>
      <p:bldP spid="47" grpId="0"/>
      <p:bldP spid="48" grpId="0"/>
      <p:bldP spid="49"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l"/>
            <a:r>
              <a:rPr lang="en-US" sz="2800" b="1" dirty="0">
                <a:solidFill>
                  <a:srgbClr val="3D7892"/>
                </a:solidFill>
                <a:latin typeface="Arial" pitchFamily="34" charset="0"/>
                <a:ea typeface="+mn-ea"/>
                <a:cs typeface="Arial" pitchFamily="34" charset="0"/>
              </a:rPr>
              <a:t>Example 2</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635030"/>
            <a:ext cx="8229600" cy="4456303"/>
          </a:xfrm>
        </p:spPr>
      </p:pic>
      <p:sp>
        <p:nvSpPr>
          <p:cNvPr id="5" name="Slide Number Placeholder 4"/>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17</a:t>
            </a:fld>
            <a:endParaRPr lang="en-US" sz="1200" dirty="0">
              <a:solidFill>
                <a:schemeClr val="tx1">
                  <a:lumMod val="95000"/>
                  <a:lumOff val="5000"/>
                </a:schemeClr>
              </a:solidFill>
            </a:endParaRPr>
          </a:p>
        </p:txBody>
      </p:sp>
      <p:sp>
        <p:nvSpPr>
          <p:cNvPr id="3" name="Rectangle 2"/>
          <p:cNvSpPr/>
          <p:nvPr/>
        </p:nvSpPr>
        <p:spPr>
          <a:xfrm>
            <a:off x="6374921" y="4347713"/>
            <a:ext cx="1328468" cy="80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69743" y="1699404"/>
            <a:ext cx="776378" cy="776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4442604" y="2277374"/>
            <a:ext cx="629728" cy="198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7745721" y="89823"/>
            <a:ext cx="700575" cy="677308"/>
          </a:xfrm>
          <a:prstGeom prst="rect">
            <a:avLst/>
          </a:prstGeom>
          <a:noFill/>
          <a:ln>
            <a:noFill/>
          </a:ln>
        </p:spPr>
      </p:pic>
      <p:sp>
        <p:nvSpPr>
          <p:cNvPr id="2" name="Freeform 1"/>
          <p:cNvSpPr/>
          <p:nvPr/>
        </p:nvSpPr>
        <p:spPr>
          <a:xfrm>
            <a:off x="491706" y="2717321"/>
            <a:ext cx="8195094" cy="1475117"/>
          </a:xfrm>
          <a:custGeom>
            <a:avLst/>
            <a:gdLst>
              <a:gd name="connsiteX0" fmla="*/ 0 w 8195094"/>
              <a:gd name="connsiteY0" fmla="*/ 1345721 h 1475117"/>
              <a:gd name="connsiteX1" fmla="*/ 793630 w 8195094"/>
              <a:gd name="connsiteY1" fmla="*/ 1423358 h 1475117"/>
              <a:gd name="connsiteX2" fmla="*/ 1932317 w 8195094"/>
              <a:gd name="connsiteY2" fmla="*/ 1475117 h 1475117"/>
              <a:gd name="connsiteX3" fmla="*/ 2794958 w 8195094"/>
              <a:gd name="connsiteY3" fmla="*/ 1457864 h 1475117"/>
              <a:gd name="connsiteX4" fmla="*/ 3588588 w 8195094"/>
              <a:gd name="connsiteY4" fmla="*/ 1414732 h 1475117"/>
              <a:gd name="connsiteX5" fmla="*/ 4451230 w 8195094"/>
              <a:gd name="connsiteY5" fmla="*/ 1224951 h 1475117"/>
              <a:gd name="connsiteX6" fmla="*/ 5512279 w 8195094"/>
              <a:gd name="connsiteY6" fmla="*/ 923026 h 1475117"/>
              <a:gd name="connsiteX7" fmla="*/ 6461185 w 8195094"/>
              <a:gd name="connsiteY7" fmla="*/ 646981 h 1475117"/>
              <a:gd name="connsiteX8" fmla="*/ 7496354 w 8195094"/>
              <a:gd name="connsiteY8" fmla="*/ 319177 h 1475117"/>
              <a:gd name="connsiteX9" fmla="*/ 8091577 w 8195094"/>
              <a:gd name="connsiteY9" fmla="*/ 60385 h 1475117"/>
              <a:gd name="connsiteX10" fmla="*/ 8195094 w 8195094"/>
              <a:gd name="connsiteY10" fmla="*/ 0 h 14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95094" h="1475117">
                <a:moveTo>
                  <a:pt x="0" y="1345721"/>
                </a:moveTo>
                <a:lnTo>
                  <a:pt x="793630" y="1423358"/>
                </a:lnTo>
                <a:lnTo>
                  <a:pt x="1932317" y="1475117"/>
                </a:lnTo>
                <a:lnTo>
                  <a:pt x="2794958" y="1457864"/>
                </a:lnTo>
                <a:lnTo>
                  <a:pt x="3588588" y="1414732"/>
                </a:lnTo>
                <a:lnTo>
                  <a:pt x="4451230" y="1224951"/>
                </a:lnTo>
                <a:lnTo>
                  <a:pt x="5512279" y="923026"/>
                </a:lnTo>
                <a:lnTo>
                  <a:pt x="6461185" y="646981"/>
                </a:lnTo>
                <a:lnTo>
                  <a:pt x="7496354" y="319177"/>
                </a:lnTo>
                <a:lnTo>
                  <a:pt x="8091577" y="60385"/>
                </a:lnTo>
                <a:lnTo>
                  <a:pt x="8195094" y="0"/>
                </a:lnTo>
              </a:path>
            </a:pathLst>
          </a:cu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75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2800" b="1" dirty="0">
                <a:solidFill>
                  <a:srgbClr val="3D7892"/>
                </a:solidFill>
                <a:latin typeface="Arial" pitchFamily="34" charset="0"/>
                <a:ea typeface="+mn-ea"/>
                <a:cs typeface="Arial" pitchFamily="34" charset="0"/>
              </a:rPr>
              <a:t>Revised Meter Application Process</a:t>
            </a:r>
          </a:p>
        </p:txBody>
      </p:sp>
      <p:sp>
        <p:nvSpPr>
          <p:cNvPr id="6" name="Content Placeholder 5"/>
          <p:cNvSpPr>
            <a:spLocks noGrp="1"/>
          </p:cNvSpPr>
          <p:nvPr>
            <p:ph sz="half" idx="1"/>
          </p:nvPr>
        </p:nvSpPr>
        <p:spPr/>
        <p:txBody>
          <a:bodyPr>
            <a:normAutofit/>
          </a:bodyPr>
          <a:lstStyle/>
          <a:p>
            <a:r>
              <a:rPr lang="en-US" sz="1800" dirty="0" smtClean="0"/>
              <a:t>CVWD will help determine the Pressure Zone that the project is in</a:t>
            </a:r>
          </a:p>
          <a:p>
            <a:r>
              <a:rPr lang="en-US" sz="1800" dirty="0" smtClean="0"/>
              <a:t>First Plan Check of Water Improvement Plans</a:t>
            </a:r>
          </a:p>
          <a:p>
            <a:pPr lvl="1"/>
            <a:r>
              <a:rPr lang="en-US" sz="1500" dirty="0" smtClean="0"/>
              <a:t>Include a completed Domestic </a:t>
            </a:r>
            <a:r>
              <a:rPr lang="en-US" sz="1500" dirty="0"/>
              <a:t>Water Service Meter and Service Run </a:t>
            </a:r>
            <a:r>
              <a:rPr lang="en-US" sz="1500" dirty="0" smtClean="0"/>
              <a:t>Table on the plans</a:t>
            </a:r>
          </a:p>
          <a:p>
            <a:r>
              <a:rPr lang="en-US" sz="1800" dirty="0" smtClean="0"/>
              <a:t>After plans have been signed the service table will be used to fill the “Residential Connection Charge Estimate” form</a:t>
            </a:r>
          </a:p>
          <a:p>
            <a:r>
              <a:rPr lang="en-US" sz="1800" dirty="0" smtClean="0"/>
              <a:t>Any changes to the service and/or meter size will go to the EOR to revise the plans</a:t>
            </a:r>
            <a:endParaRPr lang="en-US" sz="1800" dirty="0"/>
          </a:p>
          <a:p>
            <a:pPr lvl="1"/>
            <a:endParaRPr lang="en-US" dirty="0"/>
          </a:p>
        </p:txBody>
      </p:sp>
      <p:sp>
        <p:nvSpPr>
          <p:cNvPr id="4" name="Slide Number Placeholder 3"/>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18</a:t>
            </a:fld>
            <a:endParaRPr lang="en-US" sz="1200" dirty="0">
              <a:solidFill>
                <a:schemeClr val="tx1">
                  <a:lumMod val="95000"/>
                  <a:lumOff val="5000"/>
                </a:schemeClr>
              </a:solidFill>
            </a:endParaRP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18832" y="1600200"/>
            <a:ext cx="3497335" cy="4525963"/>
          </a:xfrm>
        </p:spPr>
      </p:pic>
      <p:sp>
        <p:nvSpPr>
          <p:cNvPr id="10" name="TextBox 9"/>
          <p:cNvSpPr txBox="1"/>
          <p:nvPr/>
        </p:nvSpPr>
        <p:spPr>
          <a:xfrm>
            <a:off x="6321286" y="5333539"/>
            <a:ext cx="1455089" cy="276999"/>
          </a:xfrm>
          <a:prstGeom prst="rect">
            <a:avLst/>
          </a:prstGeom>
          <a:noFill/>
        </p:spPr>
        <p:txBody>
          <a:bodyPr wrap="square" rtlCol="0">
            <a:spAutoFit/>
          </a:bodyPr>
          <a:lstStyle/>
          <a:p>
            <a:r>
              <a:rPr lang="en-US" sz="1200" dirty="0" smtClean="0">
                <a:solidFill>
                  <a:srgbClr val="FF0000"/>
                </a:solidFill>
              </a:rPr>
              <a:t>Service size per plan</a:t>
            </a:r>
            <a:endParaRPr lang="en-US" sz="1200" dirty="0">
              <a:solidFill>
                <a:srgbClr val="FF0000"/>
              </a:solidFill>
            </a:endParaRPr>
          </a:p>
        </p:txBody>
      </p:sp>
      <p:sp>
        <p:nvSpPr>
          <p:cNvPr id="11" name="Oval 10"/>
          <p:cNvSpPr/>
          <p:nvPr/>
        </p:nvSpPr>
        <p:spPr>
          <a:xfrm>
            <a:off x="7474224" y="4198288"/>
            <a:ext cx="731520" cy="357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74224" y="4556097"/>
            <a:ext cx="850792" cy="357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Arrow Connector 13"/>
          <p:cNvCxnSpPr/>
          <p:nvPr/>
        </p:nvCxnSpPr>
        <p:spPr>
          <a:xfrm>
            <a:off x="4039263" y="4134678"/>
            <a:ext cx="3291840" cy="42141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7773574" y="417845"/>
            <a:ext cx="700575" cy="677308"/>
          </a:xfrm>
          <a:prstGeom prst="rect">
            <a:avLst/>
          </a:prstGeom>
          <a:noFill/>
          <a:ln>
            <a:noFill/>
          </a:ln>
        </p:spPr>
      </p:pic>
    </p:spTree>
    <p:extLst>
      <p:ext uri="{BB962C8B-B14F-4D97-AF65-F5344CB8AC3E}">
        <p14:creationId xmlns:p14="http://schemas.microsoft.com/office/powerpoint/2010/main" val="575151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t="1498" b="1498"/>
          <a:stretch>
            <a:fillRect/>
          </a:stretch>
        </p:blipFill>
        <p:spPr/>
      </p:pic>
      <p:sp>
        <p:nvSpPr>
          <p:cNvPr id="8" name="Text Placeholder 7"/>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19</a:t>
            </a:fld>
            <a:endParaRPr lang="en-US" sz="1200" dirty="0">
              <a:solidFill>
                <a:schemeClr val="tx1">
                  <a:lumMod val="95000"/>
                  <a:lumOff val="5000"/>
                </a:schemeClr>
              </a:solidFill>
            </a:endParaRPr>
          </a:p>
        </p:txBody>
      </p:sp>
      <p:sp>
        <p:nvSpPr>
          <p:cNvPr id="7" name="Action Button: Custom 6">
            <a:hlinkClick r:id="rId4" action="ppaction://hlinksldjump" highlightClick="1"/>
          </p:cNvPr>
          <p:cNvSpPr/>
          <p:nvPr/>
        </p:nvSpPr>
        <p:spPr>
          <a:xfrm>
            <a:off x="354841" y="6209732"/>
            <a:ext cx="245660" cy="259307"/>
          </a:xfrm>
          <a:prstGeom prst="actionButtonBlan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E</a:t>
            </a:r>
            <a:endParaRPr lang="en-US" dirty="0"/>
          </a:p>
        </p:txBody>
      </p:sp>
    </p:spTree>
    <p:extLst>
      <p:ext uri="{BB962C8B-B14F-4D97-AF65-F5344CB8AC3E}">
        <p14:creationId xmlns:p14="http://schemas.microsoft.com/office/powerpoint/2010/main" val="263412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815737"/>
          </a:xfrm>
          <a:prstGeom prst="rect">
            <a:avLst/>
          </a:prstGeom>
        </p:spPr>
      </p:pic>
      <p:sp>
        <p:nvSpPr>
          <p:cNvPr id="4" name="Body 6"/>
          <p:cNvSpPr txBox="1"/>
          <p:nvPr/>
        </p:nvSpPr>
        <p:spPr>
          <a:xfrm>
            <a:off x="916782" y="2271287"/>
            <a:ext cx="4607719" cy="523220"/>
          </a:xfrm>
          <a:prstGeom prst="rect">
            <a:avLst/>
          </a:prstGeom>
          <a:effectLst/>
        </p:spPr>
        <p:txBody>
          <a:bodyPr wrap="square" rtlCol="0" anchor="t">
            <a:spAutoFit/>
          </a:bodyPr>
          <a:lstStyle/>
          <a:p>
            <a:r>
              <a:rPr lang="en-US" sz="2800" b="1" dirty="0">
                <a:solidFill>
                  <a:srgbClr val="3D7892"/>
                </a:solidFill>
                <a:latin typeface="Arial" pitchFamily="34" charset="0"/>
                <a:cs typeface="Arial" pitchFamily="34" charset="0"/>
              </a:rPr>
              <a:t>Agenda</a:t>
            </a:r>
          </a:p>
        </p:txBody>
      </p:sp>
      <p:sp>
        <p:nvSpPr>
          <p:cNvPr id="5" name="Title 26"/>
          <p:cNvSpPr txBox="1"/>
          <p:nvPr/>
        </p:nvSpPr>
        <p:spPr>
          <a:xfrm>
            <a:off x="1839351" y="3004709"/>
            <a:ext cx="5875124" cy="2939266"/>
          </a:xfrm>
          <a:prstGeom prst="rect">
            <a:avLst/>
          </a:prstGeom>
          <a:effectLst/>
        </p:spPr>
        <p:txBody>
          <a:bodyPr wrap="square" rtlCol="0" anchor="t" anchorCtr="0">
            <a:spAutoFit/>
          </a:bodyPr>
          <a:lstStyle/>
          <a:p>
            <a:pPr marL="175022" indent="-175022">
              <a:spcAft>
                <a:spcPts val="450"/>
              </a:spcAft>
              <a:buFont typeface="Arial" pitchFamily="34" charset="0"/>
              <a:buChar char="•"/>
            </a:pPr>
            <a:r>
              <a:rPr lang="en-US" sz="2000" dirty="0" smtClean="0">
                <a:solidFill>
                  <a:srgbClr val="000000"/>
                </a:solidFill>
                <a:latin typeface="Arial" pitchFamily="34" charset="0"/>
                <a:cs typeface="Arial" pitchFamily="34" charset="0"/>
              </a:rPr>
              <a:t>Introduction</a:t>
            </a:r>
          </a:p>
          <a:p>
            <a:pPr marL="175022" indent="-175022">
              <a:spcAft>
                <a:spcPts val="450"/>
              </a:spcAft>
              <a:buFont typeface="Arial" pitchFamily="34" charset="0"/>
              <a:buChar char="•"/>
            </a:pPr>
            <a:r>
              <a:rPr lang="en-US" sz="2000" dirty="0" smtClean="0">
                <a:solidFill>
                  <a:srgbClr val="000000"/>
                </a:solidFill>
                <a:latin typeface="Arial" pitchFamily="34" charset="0"/>
                <a:cs typeface="Arial" pitchFamily="34" charset="0"/>
              </a:rPr>
              <a:t>Background</a:t>
            </a:r>
          </a:p>
          <a:p>
            <a:pPr marL="175022" indent="-175022">
              <a:spcAft>
                <a:spcPts val="450"/>
              </a:spcAft>
              <a:buFont typeface="Arial" pitchFamily="34" charset="0"/>
              <a:buChar char="•"/>
            </a:pPr>
            <a:r>
              <a:rPr lang="en-US" sz="2000" dirty="0">
                <a:solidFill>
                  <a:srgbClr val="000000"/>
                </a:solidFill>
                <a:latin typeface="Arial" pitchFamily="34" charset="0"/>
                <a:cs typeface="Arial" pitchFamily="34" charset="0"/>
              </a:rPr>
              <a:t>CVWD Domestic Water </a:t>
            </a:r>
            <a:r>
              <a:rPr lang="en-US" sz="2000" dirty="0" smtClean="0">
                <a:solidFill>
                  <a:srgbClr val="000000"/>
                </a:solidFill>
                <a:latin typeface="Arial" pitchFamily="34" charset="0"/>
                <a:cs typeface="Arial" pitchFamily="34" charset="0"/>
              </a:rPr>
              <a:t>System</a:t>
            </a:r>
            <a:endParaRPr lang="en-US" sz="2000" dirty="0">
              <a:solidFill>
                <a:srgbClr val="000000"/>
              </a:solidFill>
              <a:latin typeface="Arial" pitchFamily="34" charset="0"/>
              <a:cs typeface="Arial" pitchFamily="34" charset="0"/>
            </a:endParaRPr>
          </a:p>
          <a:p>
            <a:pPr marL="175022" indent="-175022">
              <a:spcAft>
                <a:spcPts val="450"/>
              </a:spcAft>
              <a:buFont typeface="Arial" pitchFamily="34" charset="0"/>
              <a:buChar char="•"/>
            </a:pPr>
            <a:r>
              <a:rPr lang="en-US" sz="2000" dirty="0" smtClean="0">
                <a:solidFill>
                  <a:srgbClr val="000000"/>
                </a:solidFill>
                <a:latin typeface="Arial" pitchFamily="34" charset="0"/>
                <a:cs typeface="Arial" pitchFamily="34" charset="0"/>
              </a:rPr>
              <a:t>Guidelines for Water Service and Meter Sizing Design by the EOR</a:t>
            </a:r>
            <a:endParaRPr lang="en-US" sz="2000" dirty="0">
              <a:solidFill>
                <a:srgbClr val="000000"/>
              </a:solidFill>
              <a:latin typeface="Arial" pitchFamily="34" charset="0"/>
              <a:cs typeface="Arial" pitchFamily="34" charset="0"/>
            </a:endParaRPr>
          </a:p>
          <a:p>
            <a:pPr marL="175022" indent="-175022">
              <a:spcAft>
                <a:spcPts val="450"/>
              </a:spcAft>
              <a:buFont typeface="Arial" pitchFamily="34" charset="0"/>
              <a:buChar char="•"/>
            </a:pPr>
            <a:r>
              <a:rPr lang="en-US" sz="2000" dirty="0" smtClean="0">
                <a:solidFill>
                  <a:srgbClr val="000000"/>
                </a:solidFill>
                <a:latin typeface="Arial" pitchFamily="34" charset="0"/>
                <a:cs typeface="Arial" pitchFamily="34" charset="0"/>
              </a:rPr>
              <a:t>Examples</a:t>
            </a:r>
            <a:endParaRPr lang="en-US" sz="2000" dirty="0">
              <a:solidFill>
                <a:srgbClr val="000000"/>
              </a:solidFill>
              <a:latin typeface="Arial" pitchFamily="34" charset="0"/>
              <a:cs typeface="Arial" pitchFamily="34" charset="0"/>
            </a:endParaRPr>
          </a:p>
          <a:p>
            <a:pPr marL="175022" indent="-175022">
              <a:spcAft>
                <a:spcPts val="450"/>
              </a:spcAft>
              <a:buFont typeface="Arial" pitchFamily="34" charset="0"/>
              <a:buChar char="•"/>
            </a:pPr>
            <a:r>
              <a:rPr lang="en-US" sz="2000" dirty="0" smtClean="0">
                <a:solidFill>
                  <a:srgbClr val="000000"/>
                </a:solidFill>
                <a:latin typeface="Arial" pitchFamily="34" charset="0"/>
                <a:cs typeface="Arial" pitchFamily="34" charset="0"/>
              </a:rPr>
              <a:t>Revised Meter Application Process</a:t>
            </a:r>
          </a:p>
          <a:p>
            <a:pPr marL="175022" indent="-175022">
              <a:spcAft>
                <a:spcPts val="450"/>
              </a:spcAft>
              <a:buFont typeface="Arial" pitchFamily="34" charset="0"/>
              <a:buChar char="•"/>
            </a:pPr>
            <a:r>
              <a:rPr lang="en-US" sz="2000" dirty="0" smtClean="0">
                <a:solidFill>
                  <a:srgbClr val="000000"/>
                </a:solidFill>
                <a:latin typeface="Arial" pitchFamily="34" charset="0"/>
                <a:cs typeface="Arial" pitchFamily="34" charset="0"/>
              </a:rPr>
              <a:t>Questions</a:t>
            </a:r>
            <a:endParaRPr lang="en-US" sz="2000" dirty="0">
              <a:solidFill>
                <a:srgbClr val="00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70E175FA-2C4A-43EA-8445-895BA15873DA}" type="slidenum">
              <a:rPr lang="en-US" smtClean="0">
                <a:solidFill>
                  <a:schemeClr val="tx1">
                    <a:lumMod val="95000"/>
                    <a:lumOff val="5000"/>
                  </a:schemeClr>
                </a:solidFill>
              </a:rPr>
              <a:t>2</a:t>
            </a:fld>
            <a:endParaRPr lang="en-US" dirty="0">
              <a:solidFill>
                <a:schemeClr val="tx1">
                  <a:lumMod val="95000"/>
                  <a:lumOff val="5000"/>
                </a:schemeClr>
              </a:solidFill>
            </a:endParaRPr>
          </a:p>
        </p:txBody>
      </p:sp>
    </p:spTree>
    <p:extLst>
      <p:ext uri="{BB962C8B-B14F-4D97-AF65-F5344CB8AC3E}">
        <p14:creationId xmlns:p14="http://schemas.microsoft.com/office/powerpoint/2010/main" val="3697872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8" name="Text Placeholder 7"/>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20</a:t>
            </a:fld>
            <a:endParaRPr lang="en-US" sz="1200" dirty="0">
              <a:solidFill>
                <a:schemeClr val="tx1">
                  <a:lumMod val="95000"/>
                  <a:lumOff val="5000"/>
                </a:schemeClr>
              </a:solidFill>
            </a:endParaRPr>
          </a:p>
        </p:txBody>
      </p:sp>
      <p:pic>
        <p:nvPicPr>
          <p:cNvPr id="3" name="Picture Placeholder 2"/>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471" b="1471"/>
          <a:stretch>
            <a:fillRect/>
          </a:stretch>
        </p:blipFill>
        <p:spPr/>
      </p:pic>
      <p:sp>
        <p:nvSpPr>
          <p:cNvPr id="7" name="Action Button: Custom 6">
            <a:hlinkClick r:id="rId4" action="ppaction://hlinksldjump" highlightClick="1"/>
          </p:cNvPr>
          <p:cNvSpPr/>
          <p:nvPr/>
        </p:nvSpPr>
        <p:spPr>
          <a:xfrm>
            <a:off x="354841" y="6209732"/>
            <a:ext cx="245660" cy="259307"/>
          </a:xfrm>
          <a:prstGeom prst="actionButtonBlan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E</a:t>
            </a:r>
            <a:endParaRPr lang="en-US" dirty="0"/>
          </a:p>
        </p:txBody>
      </p:sp>
      <p:pic>
        <p:nvPicPr>
          <p:cNvPr id="205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18861" y="4831063"/>
            <a:ext cx="5466521" cy="180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4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rmAutofit/>
          </a:bodyPr>
          <a:lstStyle/>
          <a:p>
            <a:r>
              <a:rPr lang="en-US" sz="2800" b="1" dirty="0" smtClean="0">
                <a:solidFill>
                  <a:srgbClr val="3D7892"/>
                </a:solidFill>
                <a:latin typeface="Arial" pitchFamily="34" charset="0"/>
                <a:ea typeface="+mn-ea"/>
                <a:cs typeface="Arial" pitchFamily="34" charset="0"/>
              </a:rPr>
              <a:t>Questions</a:t>
            </a:r>
            <a:endParaRPr lang="en-US" sz="2800" b="1" dirty="0">
              <a:solidFill>
                <a:srgbClr val="3D7892"/>
              </a:solidFill>
              <a:latin typeface="Arial" pitchFamily="34" charset="0"/>
              <a:ea typeface="+mn-ea"/>
              <a:cs typeface="Arial" pitchFamily="34" charset="0"/>
            </a:endParaRPr>
          </a:p>
        </p:txBody>
      </p:sp>
      <p:sp>
        <p:nvSpPr>
          <p:cNvPr id="3" name="Slide Number Placeholder 2"/>
          <p:cNvSpPr>
            <a:spLocks noGrp="1"/>
          </p:cNvSpPr>
          <p:nvPr>
            <p:ph type="sldNum" sz="quarter" idx="12"/>
          </p:nvPr>
        </p:nvSpPr>
        <p:spPr/>
        <p:txBody>
          <a:bodyPr/>
          <a:lstStyle/>
          <a:p>
            <a:fld id="{70E175FA-2C4A-43EA-8445-895BA15873DA}" type="slidenum">
              <a:rPr lang="en-US" smtClean="0">
                <a:solidFill>
                  <a:schemeClr val="tx1">
                    <a:lumMod val="95000"/>
                    <a:lumOff val="5000"/>
                  </a:schemeClr>
                </a:solidFill>
              </a:rPr>
              <a:t>21</a:t>
            </a:fld>
            <a:endParaRPr lang="en-US" dirty="0">
              <a:solidFill>
                <a:schemeClr val="tx1">
                  <a:lumMod val="95000"/>
                  <a:lumOff val="5000"/>
                </a:schemeClr>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773574" y="417845"/>
            <a:ext cx="700575" cy="677308"/>
          </a:xfrm>
          <a:prstGeom prst="rect">
            <a:avLst/>
          </a:prstGeom>
          <a:noFill/>
          <a:ln>
            <a:noFill/>
          </a:ln>
        </p:spPr>
      </p:pic>
    </p:spTree>
    <p:extLst>
      <p:ext uri="{BB962C8B-B14F-4D97-AF65-F5344CB8AC3E}">
        <p14:creationId xmlns:p14="http://schemas.microsoft.com/office/powerpoint/2010/main" val="2192279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solidFill>
                  <a:srgbClr val="3D7892"/>
                </a:solidFill>
                <a:latin typeface="Arial" pitchFamily="34" charset="0"/>
                <a:ea typeface="+mn-ea"/>
                <a:cs typeface="Arial" pitchFamily="34" charset="0"/>
              </a:rPr>
              <a:t>Background</a:t>
            </a:r>
          </a:p>
        </p:txBody>
      </p:sp>
      <p:sp>
        <p:nvSpPr>
          <p:cNvPr id="3" name="Content Placeholder 2"/>
          <p:cNvSpPr>
            <a:spLocks noGrp="1"/>
          </p:cNvSpPr>
          <p:nvPr>
            <p:ph idx="1"/>
          </p:nvPr>
        </p:nvSpPr>
        <p:spPr>
          <a:xfrm>
            <a:off x="989045" y="1600202"/>
            <a:ext cx="7091266" cy="4525963"/>
          </a:xfrm>
        </p:spPr>
        <p:txBody>
          <a:bodyPr>
            <a:normAutofit fontScale="85000" lnSpcReduction="10000"/>
          </a:bodyPr>
          <a:lstStyle/>
          <a:p>
            <a:pPr marL="0" indent="0">
              <a:spcAft>
                <a:spcPts val="450"/>
              </a:spcAft>
              <a:buNone/>
            </a:pPr>
            <a:r>
              <a:rPr lang="en-US" sz="2800" dirty="0" smtClean="0">
                <a:solidFill>
                  <a:srgbClr val="000000"/>
                </a:solidFill>
                <a:latin typeface="Arial" pitchFamily="34" charset="0"/>
                <a:cs typeface="Arial" pitchFamily="34" charset="0"/>
              </a:rPr>
              <a:t>2010 California </a:t>
            </a:r>
            <a:r>
              <a:rPr lang="en-US" sz="2800" dirty="0">
                <a:solidFill>
                  <a:srgbClr val="000000"/>
                </a:solidFill>
                <a:latin typeface="Arial" pitchFamily="34" charset="0"/>
                <a:cs typeface="Arial" pitchFamily="34" charset="0"/>
              </a:rPr>
              <a:t>Residential </a:t>
            </a:r>
            <a:r>
              <a:rPr lang="en-US" sz="2800" dirty="0" smtClean="0">
                <a:solidFill>
                  <a:srgbClr val="000000"/>
                </a:solidFill>
                <a:latin typeface="Arial" pitchFamily="34" charset="0"/>
                <a:cs typeface="Arial" pitchFamily="34" charset="0"/>
              </a:rPr>
              <a:t>Code</a:t>
            </a:r>
          </a:p>
          <a:p>
            <a:pPr marL="0" indent="0">
              <a:buNone/>
            </a:pPr>
            <a:endParaRPr lang="en-US" sz="1800" dirty="0" smtClean="0">
              <a:solidFill>
                <a:srgbClr val="000000"/>
              </a:solidFill>
              <a:latin typeface="Arial" pitchFamily="34" charset="0"/>
              <a:cs typeface="Arial" pitchFamily="34" charset="0"/>
            </a:endParaRPr>
          </a:p>
          <a:p>
            <a:pPr marL="0" indent="0">
              <a:buNone/>
            </a:pPr>
            <a:r>
              <a:rPr lang="en-US" sz="1800" dirty="0">
                <a:solidFill>
                  <a:srgbClr val="000000"/>
                </a:solidFill>
                <a:latin typeface="Arial" pitchFamily="34" charset="0"/>
                <a:cs typeface="Arial" pitchFamily="34" charset="0"/>
              </a:rPr>
              <a:t>The California Building Standards Commission approved and adopted the 2010 California </a:t>
            </a:r>
            <a:r>
              <a:rPr lang="en-US" sz="1800" dirty="0" smtClean="0">
                <a:solidFill>
                  <a:srgbClr val="000000"/>
                </a:solidFill>
                <a:latin typeface="Arial" pitchFamily="34" charset="0"/>
                <a:cs typeface="Arial" pitchFamily="34" charset="0"/>
              </a:rPr>
              <a:t>Residential Code </a:t>
            </a:r>
            <a:r>
              <a:rPr lang="en-US" sz="1800" dirty="0">
                <a:solidFill>
                  <a:srgbClr val="000000"/>
                </a:solidFill>
                <a:latin typeface="Arial" pitchFamily="34" charset="0"/>
                <a:cs typeface="Arial" pitchFamily="34" charset="0"/>
              </a:rPr>
              <a:t>(California Code of Regulations, Title-24, Part 2.5) based on the 2009 edition of the </a:t>
            </a:r>
            <a:r>
              <a:rPr lang="en-US" sz="1800" dirty="0" smtClean="0">
                <a:solidFill>
                  <a:srgbClr val="000000"/>
                </a:solidFill>
                <a:latin typeface="Arial" pitchFamily="34" charset="0"/>
                <a:cs typeface="Arial" pitchFamily="34" charset="0"/>
              </a:rPr>
              <a:t>International Residential </a:t>
            </a:r>
            <a:r>
              <a:rPr lang="en-US" sz="1800" dirty="0">
                <a:solidFill>
                  <a:srgbClr val="000000"/>
                </a:solidFill>
                <a:latin typeface="Arial" pitchFamily="34" charset="0"/>
                <a:cs typeface="Arial" pitchFamily="34" charset="0"/>
              </a:rPr>
              <a:t>Code (published by the International Coe Council) with an </a:t>
            </a:r>
            <a:r>
              <a:rPr lang="en-US" sz="1800" b="1" u="sng" dirty="0">
                <a:solidFill>
                  <a:srgbClr val="000000"/>
                </a:solidFill>
                <a:latin typeface="Arial" pitchFamily="34" charset="0"/>
                <a:cs typeface="Arial" pitchFamily="34" charset="0"/>
              </a:rPr>
              <a:t>effective date of January 1, </a:t>
            </a:r>
            <a:r>
              <a:rPr lang="en-US" sz="1800" b="1" u="sng" dirty="0" smtClean="0">
                <a:solidFill>
                  <a:srgbClr val="000000"/>
                </a:solidFill>
                <a:latin typeface="Arial" pitchFamily="34" charset="0"/>
                <a:cs typeface="Arial" pitchFamily="34" charset="0"/>
              </a:rPr>
              <a:t>2011</a:t>
            </a:r>
            <a:r>
              <a:rPr lang="en-US" sz="1800" dirty="0" smtClean="0">
                <a:solidFill>
                  <a:srgbClr val="000000"/>
                </a:solidFill>
                <a:latin typeface="Arial" pitchFamily="34" charset="0"/>
                <a:cs typeface="Arial" pitchFamily="34" charset="0"/>
              </a:rPr>
              <a:t>. The </a:t>
            </a:r>
            <a:r>
              <a:rPr lang="en-US" sz="1800" dirty="0">
                <a:solidFill>
                  <a:srgbClr val="000000"/>
                </a:solidFill>
                <a:latin typeface="Arial" pitchFamily="34" charset="0"/>
                <a:cs typeface="Arial" pitchFamily="34" charset="0"/>
              </a:rPr>
              <a:t>provisions of Sections R313.1 (Townhouse) and R313.2 (One- and two-family dwellings) reads: “</a:t>
            </a:r>
            <a:r>
              <a:rPr lang="en-US" sz="1800" dirty="0" smtClean="0">
                <a:solidFill>
                  <a:srgbClr val="000000"/>
                </a:solidFill>
                <a:latin typeface="Arial" pitchFamily="34" charset="0"/>
                <a:cs typeface="Arial" pitchFamily="34" charset="0"/>
              </a:rPr>
              <a:t>An automatic </a:t>
            </a:r>
            <a:r>
              <a:rPr lang="en-US" sz="1800" dirty="0">
                <a:solidFill>
                  <a:srgbClr val="000000"/>
                </a:solidFill>
                <a:latin typeface="Arial" pitchFamily="34" charset="0"/>
                <a:cs typeface="Arial" pitchFamily="34" charset="0"/>
              </a:rPr>
              <a:t>residential fire sprinkler system shall be installed in townhouses and in one- and </a:t>
            </a:r>
            <a:r>
              <a:rPr lang="en-US" sz="1800" dirty="0" smtClean="0">
                <a:solidFill>
                  <a:srgbClr val="000000"/>
                </a:solidFill>
                <a:latin typeface="Arial" pitchFamily="34" charset="0"/>
                <a:cs typeface="Arial" pitchFamily="34" charset="0"/>
              </a:rPr>
              <a:t>two-family dwellings</a:t>
            </a:r>
            <a:r>
              <a:rPr lang="en-US" sz="1800" dirty="0">
                <a:solidFill>
                  <a:srgbClr val="000000"/>
                </a:solidFill>
                <a:latin typeface="Arial" pitchFamily="34" charset="0"/>
                <a:cs typeface="Arial" pitchFamily="34" charset="0"/>
              </a:rPr>
              <a:t>” respectively.</a:t>
            </a:r>
          </a:p>
          <a:p>
            <a:pPr marL="0" indent="0">
              <a:spcAft>
                <a:spcPts val="450"/>
              </a:spcAft>
              <a:buNone/>
            </a:pPr>
            <a:endParaRPr lang="en-US" sz="1800" dirty="0" smtClean="0">
              <a:solidFill>
                <a:srgbClr val="000000"/>
              </a:solidFill>
              <a:latin typeface="Arial" pitchFamily="34" charset="0"/>
              <a:cs typeface="Arial" pitchFamily="34" charset="0"/>
            </a:endParaRPr>
          </a:p>
          <a:p>
            <a:pPr marL="175022" indent="-175022">
              <a:spcAft>
                <a:spcPts val="450"/>
              </a:spcAft>
            </a:pPr>
            <a:endParaRPr lang="en-US" sz="2800" dirty="0">
              <a:solidFill>
                <a:srgbClr val="000000"/>
              </a:solidFill>
              <a:latin typeface="Arial" pitchFamily="34" charset="0"/>
              <a:cs typeface="Arial" pitchFamily="34" charset="0"/>
            </a:endParaRPr>
          </a:p>
          <a:p>
            <a:pPr marL="0" indent="0">
              <a:spcAft>
                <a:spcPts val="450"/>
              </a:spcAft>
              <a:buNone/>
            </a:pPr>
            <a:r>
              <a:rPr lang="en-US" sz="2000" u="sng" dirty="0" smtClean="0">
                <a:solidFill>
                  <a:srgbClr val="000000"/>
                </a:solidFill>
                <a:latin typeface="Arial" pitchFamily="34" charset="0"/>
                <a:cs typeface="Arial" pitchFamily="34" charset="0"/>
              </a:rPr>
              <a:t>Additional Information</a:t>
            </a:r>
          </a:p>
          <a:p>
            <a:pPr marL="175022" indent="-175022">
              <a:spcAft>
                <a:spcPts val="450"/>
              </a:spcAft>
            </a:pPr>
            <a:r>
              <a:rPr lang="en-US" sz="2000" dirty="0" smtClean="0">
                <a:solidFill>
                  <a:srgbClr val="000000"/>
                </a:solidFill>
                <a:latin typeface="Arial" pitchFamily="34" charset="0"/>
                <a:cs typeface="Arial" pitchFamily="34" charset="0"/>
              </a:rPr>
              <a:t>NFPA 13D</a:t>
            </a:r>
          </a:p>
          <a:p>
            <a:pPr marL="175022" indent="-175022">
              <a:spcAft>
                <a:spcPts val="450"/>
              </a:spcAft>
            </a:pPr>
            <a:r>
              <a:rPr lang="en-US" sz="2000" dirty="0" smtClean="0">
                <a:solidFill>
                  <a:srgbClr val="000000"/>
                </a:solidFill>
                <a:latin typeface="Arial" pitchFamily="34" charset="0"/>
                <a:cs typeface="Arial" pitchFamily="34" charset="0"/>
              </a:rPr>
              <a:t>AWWA M6</a:t>
            </a:r>
          </a:p>
          <a:p>
            <a:pPr marL="175022" indent="-175022">
              <a:spcAft>
                <a:spcPts val="450"/>
              </a:spcAft>
            </a:pPr>
            <a:r>
              <a:rPr lang="en-US" sz="2000" dirty="0" smtClean="0">
                <a:solidFill>
                  <a:srgbClr val="000000"/>
                </a:solidFill>
                <a:latin typeface="Arial" pitchFamily="34" charset="0"/>
                <a:cs typeface="Arial" pitchFamily="34" charset="0"/>
              </a:rPr>
              <a:t>CVWD – Development Design Manual</a:t>
            </a:r>
            <a:endParaRPr lang="en-US" sz="2000" dirty="0">
              <a:solidFill>
                <a:srgbClr val="000000"/>
              </a:solidFill>
              <a:latin typeface="Arial" pitchFamily="34" charset="0"/>
              <a:cs typeface="Arial"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3</a:t>
            </a:fld>
            <a:endParaRPr lang="en-US" sz="1200" dirty="0">
              <a:solidFill>
                <a:schemeClr val="tx1">
                  <a:lumMod val="95000"/>
                  <a:lumOff val="5000"/>
                </a:schemeClr>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773574" y="417845"/>
            <a:ext cx="700575" cy="677308"/>
          </a:xfrm>
          <a:prstGeom prst="rect">
            <a:avLst/>
          </a:prstGeom>
          <a:noFill/>
          <a:ln>
            <a:noFill/>
          </a:ln>
        </p:spPr>
      </p:pic>
    </p:spTree>
    <p:extLst>
      <p:ext uri="{BB962C8B-B14F-4D97-AF65-F5344CB8AC3E}">
        <p14:creationId xmlns:p14="http://schemas.microsoft.com/office/powerpoint/2010/main" val="1882750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a:solidFill>
                  <a:srgbClr val="3D7892"/>
                </a:solidFill>
                <a:latin typeface="Arial" pitchFamily="34" charset="0"/>
                <a:ea typeface="+mn-ea"/>
                <a:cs typeface="Arial" pitchFamily="34" charset="0"/>
              </a:rPr>
              <a:t>Current Process</a:t>
            </a:r>
            <a:r>
              <a:rPr lang="en-US" sz="2400" dirty="0" smtClean="0">
                <a:solidFill>
                  <a:srgbClr val="4F81BD">
                    <a:lumMod val="75000"/>
                  </a:srgbClr>
                </a:solidFill>
                <a:latin typeface="Arial" pitchFamily="34" charset="0"/>
                <a:cs typeface="Arial" pitchFamily="34" charset="0"/>
              </a:rPr>
              <a:t/>
            </a:r>
            <a:br>
              <a:rPr lang="en-US" sz="2400" dirty="0" smtClean="0">
                <a:solidFill>
                  <a:srgbClr val="4F81BD">
                    <a:lumMod val="75000"/>
                  </a:srgbClr>
                </a:solidFill>
                <a:latin typeface="Arial" pitchFamily="34" charset="0"/>
                <a:cs typeface="Arial" pitchFamily="34" charset="0"/>
              </a:rPr>
            </a:br>
            <a:r>
              <a:rPr lang="en-US" sz="2400" dirty="0">
                <a:solidFill>
                  <a:srgbClr val="4F81BD">
                    <a:lumMod val="75000"/>
                  </a:srgbClr>
                </a:solidFill>
                <a:latin typeface="Arial" pitchFamily="34" charset="0"/>
                <a:cs typeface="Arial" pitchFamily="34" charset="0"/>
              </a:rPr>
              <a:t/>
            </a:r>
            <a:br>
              <a:rPr lang="en-US" sz="2400" dirty="0">
                <a:solidFill>
                  <a:srgbClr val="4F81BD">
                    <a:lumMod val="75000"/>
                  </a:srgbClr>
                </a:solidFill>
                <a:latin typeface="Arial" pitchFamily="34" charset="0"/>
                <a:cs typeface="Arial" pitchFamily="34" charset="0"/>
              </a:rPr>
            </a:br>
            <a:endParaRPr lang="en-US" sz="2400"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69495" y="273050"/>
            <a:ext cx="4522860" cy="5853113"/>
          </a:xfrm>
        </p:spPr>
      </p:pic>
      <p:sp>
        <p:nvSpPr>
          <p:cNvPr id="8" name="Text Placeholder 7"/>
          <p:cNvSpPr>
            <a:spLocks noGrp="1"/>
          </p:cNvSpPr>
          <p:nvPr>
            <p:ph type="body" sz="half" idx="2"/>
          </p:nvPr>
        </p:nvSpPr>
        <p:spPr>
          <a:xfrm>
            <a:off x="457201" y="692153"/>
            <a:ext cx="3008313" cy="2184398"/>
          </a:xfrm>
        </p:spPr>
        <p:txBody>
          <a:bodyPr>
            <a:normAutofit fontScale="92500" lnSpcReduction="20000"/>
          </a:bodyPr>
          <a:lstStyle/>
          <a:p>
            <a:pPr marL="228600" indent="-228600">
              <a:buFont typeface="+mj-lt"/>
              <a:buAutoNum type="arabicPeriod"/>
            </a:pPr>
            <a:r>
              <a:rPr lang="en-US" sz="1400" dirty="0" smtClean="0"/>
              <a:t>Water Plans Designed (No calculation on service size)</a:t>
            </a:r>
          </a:p>
          <a:p>
            <a:pPr marL="228600" indent="-228600">
              <a:buFont typeface="+mj-lt"/>
              <a:buAutoNum type="arabicPeriod"/>
            </a:pPr>
            <a:r>
              <a:rPr lang="en-US" sz="1400" dirty="0" smtClean="0"/>
              <a:t>Project is Constructed</a:t>
            </a:r>
          </a:p>
          <a:p>
            <a:pPr marL="228600" indent="-228600">
              <a:buFont typeface="+mj-lt"/>
              <a:buAutoNum type="arabicPeriod"/>
            </a:pPr>
            <a:r>
              <a:rPr lang="en-US" sz="1400" dirty="0" smtClean="0"/>
              <a:t>Request for Service</a:t>
            </a:r>
          </a:p>
          <a:p>
            <a:pPr marL="228600" indent="-228600">
              <a:buFont typeface="+mj-lt"/>
              <a:buAutoNum type="arabicPeriod"/>
            </a:pPr>
            <a:r>
              <a:rPr lang="en-US" sz="1400" dirty="0" smtClean="0"/>
              <a:t>Engineer, Developer or Customer provides Domestic Water Demands (Max Flow/Min. Pressure)</a:t>
            </a:r>
          </a:p>
          <a:p>
            <a:pPr marL="228600" indent="-228600">
              <a:buFont typeface="+mj-lt"/>
              <a:buAutoNum type="arabicPeriod"/>
            </a:pPr>
            <a:r>
              <a:rPr lang="en-US" sz="1400" dirty="0" smtClean="0"/>
              <a:t>Service under sized for requested flow/min pressure</a:t>
            </a:r>
          </a:p>
          <a:p>
            <a:pPr marL="228600" indent="-228600">
              <a:buFont typeface="+mj-lt"/>
              <a:buAutoNum type="arabicPeriod"/>
            </a:pPr>
            <a:endParaRPr lang="en-US" dirty="0" smtClean="0"/>
          </a:p>
          <a:p>
            <a:r>
              <a:rPr lang="en-US" sz="1600" b="1" dirty="0" smtClean="0"/>
              <a:t>NEXT</a:t>
            </a:r>
            <a:r>
              <a:rPr lang="en-US" dirty="0" smtClean="0"/>
              <a:t> </a:t>
            </a:r>
          </a:p>
          <a:p>
            <a:endParaRPr lang="en-US" dirty="0"/>
          </a:p>
        </p:txBody>
      </p:sp>
      <p:sp>
        <p:nvSpPr>
          <p:cNvPr id="5" name="Slide Number Placeholder 4"/>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4</a:t>
            </a:fld>
            <a:endParaRPr lang="en-US" sz="1200" dirty="0">
              <a:solidFill>
                <a:schemeClr val="tx1">
                  <a:lumMod val="95000"/>
                  <a:lumOff val="5000"/>
                </a:schemeClr>
              </a:solidFill>
            </a:endParaRPr>
          </a:p>
        </p:txBody>
      </p:sp>
      <p:sp>
        <p:nvSpPr>
          <p:cNvPr id="12" name="Line Callout 2 11"/>
          <p:cNvSpPr/>
          <p:nvPr/>
        </p:nvSpPr>
        <p:spPr>
          <a:xfrm>
            <a:off x="7334249" y="2352674"/>
            <a:ext cx="1685926" cy="723901"/>
          </a:xfrm>
          <a:prstGeom prst="borderCallout2">
            <a:avLst>
              <a:gd name="adj1" fmla="val 18750"/>
              <a:gd name="adj2" fmla="val -8333"/>
              <a:gd name="adj3" fmla="val 18750"/>
              <a:gd name="adj4" fmla="val -16667"/>
              <a:gd name="adj5" fmla="val 92289"/>
              <a:gd name="adj6" fmla="val -51028"/>
            </a:avLst>
          </a:prstGeom>
          <a:ln>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00" dirty="0" smtClean="0"/>
              <a:t>Tract No.</a:t>
            </a:r>
          </a:p>
          <a:p>
            <a:r>
              <a:rPr lang="en-US" sz="1000" dirty="0" smtClean="0"/>
              <a:t>Dwg No. XXXXXX</a:t>
            </a:r>
          </a:p>
          <a:p>
            <a:r>
              <a:rPr lang="en-US" sz="1000" b="1" u="sng" dirty="0" smtClean="0"/>
              <a:t>1” Service W/3/4” Meter</a:t>
            </a:r>
          </a:p>
          <a:p>
            <a:r>
              <a:rPr lang="en-US" sz="1000" dirty="0" smtClean="0"/>
              <a:t>Agreement</a:t>
            </a:r>
          </a:p>
          <a:p>
            <a:endParaRPr lang="en-US" sz="1000" dirty="0"/>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1" y="3076575"/>
            <a:ext cx="2407920" cy="309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874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9092" y="511175"/>
            <a:ext cx="3815196" cy="1162050"/>
          </a:xfrm>
        </p:spPr>
        <p:txBody>
          <a:bodyPr>
            <a:noAutofit/>
          </a:bodyPr>
          <a:lstStyle/>
          <a:p>
            <a:pPr algn="l"/>
            <a:r>
              <a:rPr lang="en-US" sz="2800" dirty="0">
                <a:solidFill>
                  <a:srgbClr val="3D7892"/>
                </a:solidFill>
                <a:latin typeface="Arial" pitchFamily="34" charset="0"/>
                <a:ea typeface="+mn-ea"/>
                <a:cs typeface="Arial" pitchFamily="34" charset="0"/>
              </a:rPr>
              <a:t>Permanent Service Connection Installation Charges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74211" y="527215"/>
            <a:ext cx="4522860" cy="5853113"/>
          </a:xfrm>
        </p:spPr>
      </p:pic>
      <p:sp>
        <p:nvSpPr>
          <p:cNvPr id="10" name="Text Placeholder 9"/>
          <p:cNvSpPr>
            <a:spLocks noGrp="1"/>
          </p:cNvSpPr>
          <p:nvPr>
            <p:ph type="body" sz="half" idx="2"/>
          </p:nvPr>
        </p:nvSpPr>
        <p:spPr>
          <a:xfrm>
            <a:off x="457201" y="1714500"/>
            <a:ext cx="3008313" cy="4411665"/>
          </a:xfrm>
        </p:spPr>
        <p:txBody>
          <a:bodyPr/>
          <a:lstStyle/>
          <a:p>
            <a:r>
              <a:rPr lang="en-US" dirty="0" smtClean="0"/>
              <a:t>Upsizing Service Costs Example</a:t>
            </a:r>
          </a:p>
          <a:p>
            <a:r>
              <a:rPr lang="en-US" dirty="0" smtClean="0"/>
              <a:t>From the water plans ¾”M/1”S to a 1”M/1 ½“S</a:t>
            </a:r>
          </a:p>
          <a:p>
            <a:endParaRPr lang="en-US" dirty="0" smtClean="0"/>
          </a:p>
          <a:p>
            <a:pPr algn="r"/>
            <a:r>
              <a:rPr lang="en-US" dirty="0" smtClean="0"/>
              <a:t>Abandon Existing service  =    $600</a:t>
            </a:r>
            <a:r>
              <a:rPr lang="en-US" baseline="30000" dirty="0" smtClean="0"/>
              <a:t>+</a:t>
            </a:r>
          </a:p>
          <a:p>
            <a:pPr algn="r"/>
            <a:r>
              <a:rPr lang="en-US" dirty="0" smtClean="0"/>
              <a:t>Install new 1 ½“ Service Line  =  $3,510</a:t>
            </a:r>
          </a:p>
          <a:p>
            <a:pPr algn="r"/>
            <a:r>
              <a:rPr lang="en-US" dirty="0" smtClean="0"/>
              <a:t>1” Meter =      $400</a:t>
            </a:r>
          </a:p>
          <a:p>
            <a:pPr algn="r"/>
            <a:r>
              <a:rPr lang="en-US" dirty="0" smtClean="0"/>
              <a:t>Meter Surcharge =  </a:t>
            </a:r>
            <a:r>
              <a:rPr lang="en-US" u="sng" dirty="0" smtClean="0"/>
              <a:t>$2,479  </a:t>
            </a:r>
          </a:p>
          <a:p>
            <a:pPr algn="r"/>
            <a:r>
              <a:rPr lang="en-US" dirty="0" smtClean="0"/>
              <a:t>Total = </a:t>
            </a:r>
            <a:r>
              <a:rPr lang="en-US" b="1" dirty="0" smtClean="0"/>
              <a:t>$6,989</a:t>
            </a:r>
            <a:r>
              <a:rPr lang="en-US" b="1" baseline="30000" dirty="0" smtClean="0"/>
              <a:t>+</a:t>
            </a:r>
            <a:endParaRPr lang="en-US" b="1" dirty="0" smtClean="0"/>
          </a:p>
          <a:p>
            <a:endParaRPr lang="en-US" b="1" dirty="0"/>
          </a:p>
          <a:p>
            <a:endParaRPr lang="en-US" b="1" dirty="0" smtClean="0"/>
          </a:p>
          <a:p>
            <a:endParaRPr lang="en-US" b="1" dirty="0"/>
          </a:p>
          <a:p>
            <a:endParaRPr lang="en-US" b="1" dirty="0" smtClean="0"/>
          </a:p>
          <a:p>
            <a:r>
              <a:rPr lang="en-US" b="1" dirty="0" smtClean="0"/>
              <a:t>Additional Impacts</a:t>
            </a:r>
          </a:p>
          <a:p>
            <a:pPr marL="228600" indent="-228600">
              <a:buFont typeface="+mj-lt"/>
              <a:buAutoNum type="arabicPeriod"/>
            </a:pPr>
            <a:r>
              <a:rPr lang="en-US" dirty="0" smtClean="0"/>
              <a:t>Delay in receiving Domestic Water Service</a:t>
            </a:r>
          </a:p>
          <a:p>
            <a:pPr marL="228600" indent="-228600">
              <a:buFont typeface="+mj-lt"/>
              <a:buAutoNum type="arabicPeriod"/>
            </a:pPr>
            <a:r>
              <a:rPr lang="en-US" dirty="0" smtClean="0"/>
              <a:t>Must schedule CVWD to remove existing service and install new service line and meter</a:t>
            </a:r>
          </a:p>
          <a:p>
            <a:pPr marL="228600" indent="-228600">
              <a:buFont typeface="+mj-lt"/>
              <a:buAutoNum type="arabicPeriod"/>
            </a:pPr>
            <a:r>
              <a:rPr lang="en-US" dirty="0" smtClean="0"/>
              <a:t>Requires pavement to be cut and patched </a:t>
            </a:r>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5</a:t>
            </a:fld>
            <a:endParaRPr lang="en-US" sz="1200" dirty="0">
              <a:solidFill>
                <a:schemeClr val="tx1">
                  <a:lumMod val="95000"/>
                  <a:lumOff val="5000"/>
                </a:schemeClr>
              </a:solidFill>
            </a:endParaRPr>
          </a:p>
        </p:txBody>
      </p:sp>
      <p:sp>
        <p:nvSpPr>
          <p:cNvPr id="6" name="Action Button: Custom 5">
            <a:hlinkClick r:id="rId4" action="ppaction://hlinksldjump" highlightClick="1"/>
          </p:cNvPr>
          <p:cNvSpPr/>
          <p:nvPr/>
        </p:nvSpPr>
        <p:spPr>
          <a:xfrm>
            <a:off x="559554" y="6121021"/>
            <a:ext cx="245660" cy="259307"/>
          </a:xfrm>
          <a:prstGeom prst="actionButtonBlan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E</a:t>
            </a:r>
            <a:endParaRPr lang="en-US" dirty="0"/>
          </a:p>
        </p:txBody>
      </p:sp>
      <p:cxnSp>
        <p:nvCxnSpPr>
          <p:cNvPr id="18" name="Straight Arrow Connector 17"/>
          <p:cNvCxnSpPr/>
          <p:nvPr/>
        </p:nvCxnSpPr>
        <p:spPr>
          <a:xfrm>
            <a:off x="3467405" y="2401468"/>
            <a:ext cx="2806395" cy="1332332"/>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467405" y="2235200"/>
            <a:ext cx="3065069" cy="357778"/>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467405" y="2401468"/>
            <a:ext cx="3065069" cy="38302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467405" y="2597176"/>
            <a:ext cx="3065069" cy="374624"/>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31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7018" y="274637"/>
            <a:ext cx="8229600" cy="1554163"/>
          </a:xfrm>
        </p:spPr>
        <p:txBody>
          <a:bodyPr>
            <a:noAutofit/>
          </a:bodyPr>
          <a:lstStyle/>
          <a:p>
            <a:r>
              <a:rPr lang="en-US" sz="2800" b="1" dirty="0">
                <a:solidFill>
                  <a:srgbClr val="3D7892"/>
                </a:solidFill>
                <a:latin typeface="Arial" pitchFamily="34" charset="0"/>
                <a:ea typeface="+mn-ea"/>
                <a:cs typeface="Arial" pitchFamily="34" charset="0"/>
              </a:rPr>
              <a:t>Benefits of New Process</a:t>
            </a:r>
            <a:br>
              <a:rPr lang="en-US" sz="2800" b="1" dirty="0">
                <a:solidFill>
                  <a:srgbClr val="3D7892"/>
                </a:solidFill>
                <a:latin typeface="Arial" pitchFamily="34" charset="0"/>
                <a:ea typeface="+mn-ea"/>
                <a:cs typeface="Arial" pitchFamily="34" charset="0"/>
              </a:rPr>
            </a:br>
            <a:r>
              <a:rPr lang="en-US" sz="2800" b="1" dirty="0">
                <a:solidFill>
                  <a:srgbClr val="3D7892"/>
                </a:solidFill>
                <a:latin typeface="Arial" pitchFamily="34" charset="0"/>
                <a:ea typeface="+mn-ea"/>
                <a:cs typeface="Arial" pitchFamily="34" charset="0"/>
              </a:rPr>
              <a:t>for</a:t>
            </a:r>
            <a:br>
              <a:rPr lang="en-US" sz="2800" b="1" dirty="0">
                <a:solidFill>
                  <a:srgbClr val="3D7892"/>
                </a:solidFill>
                <a:latin typeface="Arial" pitchFamily="34" charset="0"/>
                <a:ea typeface="+mn-ea"/>
                <a:cs typeface="Arial" pitchFamily="34" charset="0"/>
              </a:rPr>
            </a:br>
            <a:r>
              <a:rPr lang="en-US" sz="2800" b="1" dirty="0">
                <a:solidFill>
                  <a:srgbClr val="3D7892"/>
                </a:solidFill>
                <a:latin typeface="Arial" pitchFamily="34" charset="0"/>
                <a:ea typeface="+mn-ea"/>
                <a:cs typeface="Arial" pitchFamily="34" charset="0"/>
              </a:rPr>
              <a:t>Water Service and Water Meter Sizing</a:t>
            </a:r>
            <a:br>
              <a:rPr lang="en-US" sz="2800" b="1" dirty="0">
                <a:solidFill>
                  <a:srgbClr val="3D7892"/>
                </a:solidFill>
                <a:latin typeface="Arial" pitchFamily="34" charset="0"/>
                <a:ea typeface="+mn-ea"/>
                <a:cs typeface="Arial" pitchFamily="34" charset="0"/>
              </a:rPr>
            </a:br>
            <a:endParaRPr lang="en-US" sz="2800" b="1" dirty="0">
              <a:solidFill>
                <a:srgbClr val="3D7892"/>
              </a:solidFill>
              <a:latin typeface="Arial" pitchFamily="34" charset="0"/>
              <a:ea typeface="+mn-ea"/>
              <a:cs typeface="Arial" pitchFamily="34" charset="0"/>
            </a:endParaRPr>
          </a:p>
        </p:txBody>
      </p:sp>
      <p:sp>
        <p:nvSpPr>
          <p:cNvPr id="9" name="Content Placeholder 8"/>
          <p:cNvSpPr>
            <a:spLocks noGrp="1"/>
          </p:cNvSpPr>
          <p:nvPr>
            <p:ph idx="1"/>
          </p:nvPr>
        </p:nvSpPr>
        <p:spPr>
          <a:xfrm>
            <a:off x="361507" y="1578938"/>
            <a:ext cx="8442251" cy="4432850"/>
          </a:xfrm>
        </p:spPr>
        <p:txBody>
          <a:bodyPr>
            <a:normAutofit/>
          </a:bodyPr>
          <a:lstStyle/>
          <a:p>
            <a:pPr marL="1320800" indent="-396875">
              <a:lnSpc>
                <a:spcPct val="150000"/>
              </a:lnSpc>
            </a:pPr>
            <a:r>
              <a:rPr lang="en-US" sz="2000" dirty="0" smtClean="0"/>
              <a:t>Reduces inaccuracy of meter and service line sizing </a:t>
            </a:r>
          </a:p>
          <a:p>
            <a:pPr marL="1320800" indent="-396875">
              <a:lnSpc>
                <a:spcPct val="150000"/>
              </a:lnSpc>
            </a:pPr>
            <a:r>
              <a:rPr lang="en-US" sz="2000" dirty="0" smtClean="0"/>
              <a:t>Speeds up processing of Residential Connection Charge Estimate </a:t>
            </a:r>
          </a:p>
          <a:p>
            <a:pPr marL="1712913" lvl="1" indent="-396875"/>
            <a:r>
              <a:rPr lang="en-US" sz="2000" dirty="0" smtClean="0"/>
              <a:t>Reduces time to review meter installation requests (check plans for meter size, demands and minimum pressure)</a:t>
            </a:r>
          </a:p>
          <a:p>
            <a:pPr marL="1712913" lvl="1" indent="-396875">
              <a:lnSpc>
                <a:spcPct val="150000"/>
              </a:lnSpc>
            </a:pPr>
            <a:r>
              <a:rPr lang="en-US" sz="2000" dirty="0" smtClean="0"/>
              <a:t>Avoids multiple resubmittals (2 to 3 weeks+) </a:t>
            </a:r>
          </a:p>
          <a:p>
            <a:pPr marL="1320800" indent="-396875">
              <a:lnSpc>
                <a:spcPct val="150000"/>
              </a:lnSpc>
            </a:pPr>
            <a:r>
              <a:rPr lang="en-US" sz="2000" dirty="0" smtClean="0"/>
              <a:t>Avoids costly upsizing of service line size</a:t>
            </a:r>
          </a:p>
          <a:p>
            <a:pPr marL="1320800" indent="-396875">
              <a:lnSpc>
                <a:spcPct val="110000"/>
              </a:lnSpc>
            </a:pPr>
            <a:r>
              <a:rPr lang="en-US" sz="2000" dirty="0" smtClean="0"/>
              <a:t>Avoids delays to schedule the removal and upsizing of the existing service line</a:t>
            </a:r>
          </a:p>
          <a:p>
            <a:pPr marL="1320800" indent="-396875">
              <a:lnSpc>
                <a:spcPct val="150000"/>
              </a:lnSpc>
            </a:pPr>
            <a:r>
              <a:rPr lang="en-US" sz="2000" dirty="0" smtClean="0"/>
              <a:t>Avoids cutting new street pavement   </a:t>
            </a:r>
            <a:endParaRPr lang="en-US" sz="2000" dirty="0"/>
          </a:p>
        </p:txBody>
      </p:sp>
      <p:sp>
        <p:nvSpPr>
          <p:cNvPr id="5" name="Slide Number Placeholder 4"/>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6</a:t>
            </a:fld>
            <a:endParaRPr lang="en-US" sz="1200" dirty="0">
              <a:solidFill>
                <a:schemeClr val="tx1">
                  <a:lumMod val="95000"/>
                  <a:lumOff val="5000"/>
                </a:schemeClr>
              </a:solidFill>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7773574" y="417845"/>
            <a:ext cx="700575" cy="677308"/>
          </a:xfrm>
          <a:prstGeom prst="rect">
            <a:avLst/>
          </a:prstGeom>
          <a:noFill/>
          <a:ln>
            <a:noFill/>
          </a:ln>
        </p:spPr>
      </p:pic>
    </p:spTree>
    <p:extLst>
      <p:ext uri="{BB962C8B-B14F-4D97-AF65-F5344CB8AC3E}">
        <p14:creationId xmlns:p14="http://schemas.microsoft.com/office/powerpoint/2010/main" val="2928129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7</a:t>
            </a:fld>
            <a:endParaRPr lang="en-US" sz="1200" dirty="0">
              <a:solidFill>
                <a:schemeClr val="tx1">
                  <a:lumMod val="95000"/>
                  <a:lumOff val="5000"/>
                </a:schemeClr>
              </a:solidFill>
            </a:endParaRPr>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095500" y="1344230"/>
            <a:ext cx="6539392" cy="5053567"/>
          </a:xfrm>
          <a:ln w="19050">
            <a:solidFill>
              <a:schemeClr val="tx1"/>
            </a:solidFill>
          </a:ln>
        </p:spPr>
      </p:pic>
      <p:sp>
        <p:nvSpPr>
          <p:cNvPr id="8" name="Title 26"/>
          <p:cNvSpPr txBox="1"/>
          <p:nvPr/>
        </p:nvSpPr>
        <p:spPr>
          <a:xfrm>
            <a:off x="134017" y="2197676"/>
            <a:ext cx="1961483" cy="1264449"/>
          </a:xfrm>
          <a:prstGeom prst="rect">
            <a:avLst/>
          </a:prstGeom>
          <a:effectLst/>
        </p:spPr>
        <p:txBody>
          <a:bodyPr wrap="square" rtlCol="0" anchor="t" anchorCtr="0">
            <a:spAutoFit/>
          </a:bodyPr>
          <a:lstStyle/>
          <a:p>
            <a:pPr marL="175022" indent="-175022">
              <a:spcAft>
                <a:spcPts val="450"/>
              </a:spcAft>
              <a:buFont typeface="Arial" pitchFamily="34" charset="0"/>
              <a:buChar char="•"/>
            </a:pPr>
            <a:r>
              <a:rPr lang="en-US" dirty="0" smtClean="0">
                <a:solidFill>
                  <a:srgbClr val="000000"/>
                </a:solidFill>
                <a:latin typeface="Arial" pitchFamily="34" charset="0"/>
                <a:cs typeface="Arial" pitchFamily="34" charset="0"/>
              </a:rPr>
              <a:t>69+ Pressure Zones</a:t>
            </a:r>
            <a:br>
              <a:rPr lang="en-US" dirty="0" smtClean="0">
                <a:solidFill>
                  <a:srgbClr val="000000"/>
                </a:solidFill>
                <a:latin typeface="Arial" pitchFamily="34" charset="0"/>
                <a:cs typeface="Arial" pitchFamily="34" charset="0"/>
              </a:rPr>
            </a:br>
            <a:endParaRPr lang="en-US" dirty="0">
              <a:solidFill>
                <a:srgbClr val="000000"/>
              </a:solidFill>
              <a:latin typeface="Arial" pitchFamily="34" charset="0"/>
              <a:cs typeface="Arial" pitchFamily="34" charset="0"/>
            </a:endParaRPr>
          </a:p>
          <a:p>
            <a:pPr marL="175022" indent="-175022">
              <a:spcAft>
                <a:spcPts val="450"/>
              </a:spcAft>
              <a:buFont typeface="Arial" pitchFamily="34" charset="0"/>
              <a:buChar char="•"/>
            </a:pPr>
            <a:endParaRPr lang="en-US" dirty="0" smtClean="0">
              <a:solidFill>
                <a:srgbClr val="000000"/>
              </a:solidFill>
              <a:latin typeface="Arial" pitchFamily="34" charset="0"/>
              <a:cs typeface="Arial" pitchFamily="34" charset="0"/>
            </a:endParaRPr>
          </a:p>
        </p:txBody>
      </p:sp>
      <p:sp>
        <p:nvSpPr>
          <p:cNvPr id="3" name="Action Button: Custom 2">
            <a:hlinkClick r:id="rId5" action="ppaction://hlinksldjump" highlightClick="1"/>
          </p:cNvPr>
          <p:cNvSpPr/>
          <p:nvPr/>
        </p:nvSpPr>
        <p:spPr>
          <a:xfrm>
            <a:off x="354841" y="6209732"/>
            <a:ext cx="245660" cy="259307"/>
          </a:xfrm>
          <a:prstGeom prst="actionButtonBlan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E</a:t>
            </a:r>
            <a:endParaRPr lang="en-US" dirty="0"/>
          </a:p>
        </p:txBody>
      </p:sp>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7773574" y="417845"/>
            <a:ext cx="700575" cy="677308"/>
          </a:xfrm>
          <a:prstGeom prst="rect">
            <a:avLst/>
          </a:prstGeom>
          <a:noFill/>
          <a:ln>
            <a:noFill/>
          </a:ln>
        </p:spPr>
      </p:pic>
      <p:sp>
        <p:nvSpPr>
          <p:cNvPr id="5" name="Title 4"/>
          <p:cNvSpPr>
            <a:spLocks noGrp="1"/>
          </p:cNvSpPr>
          <p:nvPr>
            <p:ph type="title"/>
          </p:nvPr>
        </p:nvSpPr>
        <p:spPr>
          <a:xfrm>
            <a:off x="741243" y="130754"/>
            <a:ext cx="8229600" cy="1143000"/>
          </a:xfrm>
        </p:spPr>
        <p:txBody>
          <a:bodyPr>
            <a:normAutofit/>
          </a:bodyPr>
          <a:lstStyle/>
          <a:p>
            <a:pPr algn="l"/>
            <a:r>
              <a:rPr lang="en-US" sz="2800" b="1" dirty="0">
                <a:solidFill>
                  <a:srgbClr val="3D7892"/>
                </a:solidFill>
                <a:latin typeface="Arial" pitchFamily="34" charset="0"/>
                <a:cs typeface="Arial" pitchFamily="34" charset="0"/>
              </a:rPr>
              <a:t>CVWD Domestic Water System</a:t>
            </a:r>
            <a:br>
              <a:rPr lang="en-US" sz="2800" b="1" dirty="0">
                <a:solidFill>
                  <a:srgbClr val="3D7892"/>
                </a:solidFill>
                <a:latin typeface="Arial" pitchFamily="34" charset="0"/>
                <a:cs typeface="Arial" pitchFamily="34" charset="0"/>
              </a:rPr>
            </a:br>
            <a:r>
              <a:rPr lang="en-US" sz="2800" b="1" dirty="0">
                <a:solidFill>
                  <a:srgbClr val="3D7892"/>
                </a:solidFill>
                <a:latin typeface="Arial" pitchFamily="34" charset="0"/>
                <a:cs typeface="Arial" pitchFamily="34" charset="0"/>
              </a:rPr>
              <a:t>Pressure </a:t>
            </a:r>
            <a:r>
              <a:rPr lang="en-US" sz="2800" b="1" dirty="0" smtClean="0">
                <a:solidFill>
                  <a:srgbClr val="3D7892"/>
                </a:solidFill>
                <a:latin typeface="Arial" pitchFamily="34" charset="0"/>
                <a:cs typeface="Arial" pitchFamily="34" charset="0"/>
              </a:rPr>
              <a:t>Zones</a:t>
            </a:r>
            <a:endParaRPr lang="en-US" sz="2800" dirty="0"/>
          </a:p>
        </p:txBody>
      </p:sp>
    </p:spTree>
    <p:extLst>
      <p:ext uri="{BB962C8B-B14F-4D97-AF65-F5344CB8AC3E}">
        <p14:creationId xmlns:p14="http://schemas.microsoft.com/office/powerpoint/2010/main" val="32344975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8</a:t>
            </a:fld>
            <a:endParaRPr lang="en-US" sz="1200" dirty="0">
              <a:solidFill>
                <a:schemeClr val="tx1">
                  <a:lumMod val="95000"/>
                  <a:lumOff val="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881" y="1294076"/>
            <a:ext cx="6542979" cy="5056338"/>
          </a:xfrm>
          <a:prstGeom prst="rect">
            <a:avLst/>
          </a:prstGeom>
          <a:ln w="19050">
            <a:solidFill>
              <a:schemeClr val="tx1"/>
            </a:solid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773574" y="417845"/>
            <a:ext cx="700575" cy="677308"/>
          </a:xfrm>
          <a:prstGeom prst="rect">
            <a:avLst/>
          </a:prstGeom>
          <a:noFill/>
          <a:ln>
            <a:noFill/>
          </a:ln>
        </p:spPr>
      </p:pic>
      <p:sp>
        <p:nvSpPr>
          <p:cNvPr id="4" name="Title 3"/>
          <p:cNvSpPr>
            <a:spLocks noGrp="1"/>
          </p:cNvSpPr>
          <p:nvPr>
            <p:ph type="title"/>
          </p:nvPr>
        </p:nvSpPr>
        <p:spPr>
          <a:xfrm>
            <a:off x="716103" y="173290"/>
            <a:ext cx="8229600" cy="1143000"/>
          </a:xfrm>
        </p:spPr>
        <p:txBody>
          <a:bodyPr>
            <a:normAutofit/>
          </a:bodyPr>
          <a:lstStyle/>
          <a:p>
            <a:pPr algn="l"/>
            <a:r>
              <a:rPr lang="en-US" sz="2800" b="1" dirty="0">
                <a:solidFill>
                  <a:srgbClr val="3D7892"/>
                </a:solidFill>
                <a:latin typeface="Arial" pitchFamily="34" charset="0"/>
                <a:cs typeface="Arial" pitchFamily="34" charset="0"/>
              </a:rPr>
              <a:t>CVWD Domestic Water System</a:t>
            </a:r>
            <a:br>
              <a:rPr lang="en-US" sz="2800" b="1" dirty="0">
                <a:solidFill>
                  <a:srgbClr val="3D7892"/>
                </a:solidFill>
                <a:latin typeface="Arial" pitchFamily="34" charset="0"/>
                <a:cs typeface="Arial" pitchFamily="34" charset="0"/>
              </a:rPr>
            </a:br>
            <a:r>
              <a:rPr lang="en-US" sz="2800" b="1" dirty="0">
                <a:solidFill>
                  <a:srgbClr val="3D7892"/>
                </a:solidFill>
                <a:latin typeface="Arial" pitchFamily="34" charset="0"/>
                <a:cs typeface="Arial" pitchFamily="34" charset="0"/>
              </a:rPr>
              <a:t>Sub-Pressure Zones</a:t>
            </a:r>
          </a:p>
        </p:txBody>
      </p:sp>
    </p:spTree>
    <p:extLst>
      <p:ext uri="{BB962C8B-B14F-4D97-AF65-F5344CB8AC3E}">
        <p14:creationId xmlns:p14="http://schemas.microsoft.com/office/powerpoint/2010/main" val="2825690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05" y="205194"/>
            <a:ext cx="3008313" cy="678601"/>
          </a:xfrm>
        </p:spPr>
        <p:txBody>
          <a:bodyPr>
            <a:normAutofit/>
          </a:bodyPr>
          <a:lstStyle/>
          <a:p>
            <a:r>
              <a:rPr lang="en-US" sz="2800" dirty="0">
                <a:solidFill>
                  <a:srgbClr val="3D7892"/>
                </a:solidFill>
                <a:latin typeface="Arial" pitchFamily="34" charset="0"/>
                <a:ea typeface="+mn-ea"/>
                <a:cs typeface="Arial" pitchFamily="34" charset="0"/>
              </a:rPr>
              <a:t>Static Pressure</a:t>
            </a:r>
          </a:p>
        </p:txBody>
      </p:sp>
      <p:sp>
        <p:nvSpPr>
          <p:cNvPr id="4" name="Text Placeholder 3"/>
          <p:cNvSpPr>
            <a:spLocks noGrp="1"/>
          </p:cNvSpPr>
          <p:nvPr>
            <p:ph type="body" sz="half" idx="2"/>
          </p:nvPr>
        </p:nvSpPr>
        <p:spPr/>
        <p:txBody>
          <a:bodyPr>
            <a:normAutofit/>
          </a:bodyPr>
          <a:lstStyle/>
          <a:p>
            <a:r>
              <a:rPr lang="en-US" sz="1400" dirty="0" smtClean="0"/>
              <a:t>Pressure </a:t>
            </a:r>
            <a:r>
              <a:rPr lang="en-US" sz="1400" dirty="0"/>
              <a:t>Zone hydraulic </a:t>
            </a:r>
            <a:r>
              <a:rPr lang="en-US" sz="1400" dirty="0" smtClean="0"/>
              <a:t>grade line (HGL)</a:t>
            </a:r>
          </a:p>
          <a:p>
            <a:endParaRPr lang="en-US" sz="1400" dirty="0"/>
          </a:p>
          <a:p>
            <a:r>
              <a:rPr lang="en-US" sz="1400" dirty="0"/>
              <a:t>The location of a reservoir is dictated by the hydraulic </a:t>
            </a:r>
            <a:r>
              <a:rPr lang="en-US" sz="1400" dirty="0" smtClean="0"/>
              <a:t>grade line </a:t>
            </a:r>
            <a:r>
              <a:rPr lang="en-US" sz="1400" dirty="0"/>
              <a:t>(feet above MSL) of the pressure zone when the reservoir is empty (base elevation). CVWD requires a minimum static pressure of 60 psi at all points within the development based on </a:t>
            </a:r>
            <a:r>
              <a:rPr lang="en-US" sz="1400" dirty="0" smtClean="0"/>
              <a:t>the </a:t>
            </a:r>
            <a:r>
              <a:rPr lang="en-US" sz="1400" dirty="0"/>
              <a:t>elevation of the reservoir. Reservoir heights are generally 24 or 32 feet</a:t>
            </a:r>
            <a:r>
              <a:rPr lang="en-US" sz="1400" dirty="0" smtClean="0"/>
              <a:t>.</a:t>
            </a:r>
          </a:p>
          <a:p>
            <a:endParaRPr lang="en-US" sz="1400" dirty="0"/>
          </a:p>
        </p:txBody>
      </p:sp>
      <p:sp>
        <p:nvSpPr>
          <p:cNvPr id="5" name="Slide Number Placeholder 4"/>
          <p:cNvSpPr>
            <a:spLocks noGrp="1"/>
          </p:cNvSpPr>
          <p:nvPr>
            <p:ph type="sldNum" sz="quarter" idx="12"/>
          </p:nvPr>
        </p:nvSpPr>
        <p:spPr/>
        <p:txBody>
          <a:bodyPr/>
          <a:lstStyle/>
          <a:p>
            <a:fld id="{0FAC0B40-AC00-4F15-BE5F-A07FA0EB6F16}" type="slidenum">
              <a:rPr lang="en-US" sz="1200" smtClean="0">
                <a:solidFill>
                  <a:schemeClr val="tx1">
                    <a:lumMod val="95000"/>
                    <a:lumOff val="5000"/>
                  </a:schemeClr>
                </a:solidFill>
              </a:rPr>
              <a:pPr/>
              <a:t>9</a:t>
            </a:fld>
            <a:endParaRPr lang="en-US" sz="1200" dirty="0">
              <a:solidFill>
                <a:schemeClr val="tx1">
                  <a:lumMod val="95000"/>
                  <a:lumOff val="5000"/>
                </a:schemeClr>
              </a:solidFill>
            </a:endParaRPr>
          </a:p>
        </p:txBody>
      </p:sp>
      <p:pic>
        <p:nvPicPr>
          <p:cNvPr id="30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5050" y="1150159"/>
            <a:ext cx="5111750" cy="409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773574" y="417845"/>
            <a:ext cx="700575" cy="677308"/>
          </a:xfrm>
          <a:prstGeom prst="rect">
            <a:avLst/>
          </a:prstGeom>
          <a:noFill/>
          <a:ln>
            <a:noFill/>
          </a:ln>
        </p:spPr>
      </p:pic>
    </p:spTree>
    <p:extLst>
      <p:ext uri="{BB962C8B-B14F-4D97-AF65-F5344CB8AC3E}">
        <p14:creationId xmlns:p14="http://schemas.microsoft.com/office/powerpoint/2010/main" val="4149624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5337</TotalTime>
  <Words>2294</Words>
  <Application>Microsoft Office PowerPoint</Application>
  <PresentationFormat>On-screen Show (4:3)</PresentationFormat>
  <Paragraphs>722</Paragraphs>
  <Slides>21</Slides>
  <Notes>21</Notes>
  <HiddenSlides>2</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5_Office Theme</vt:lpstr>
      <vt:lpstr>6_Office Theme</vt:lpstr>
      <vt:lpstr>Office Theme</vt:lpstr>
      <vt:lpstr>1_Office Theme</vt:lpstr>
      <vt:lpstr>PowerPoint Presentation</vt:lpstr>
      <vt:lpstr>PowerPoint Presentation</vt:lpstr>
      <vt:lpstr>Background</vt:lpstr>
      <vt:lpstr>Current Process  </vt:lpstr>
      <vt:lpstr>Permanent Service Connection Installation Charges</vt:lpstr>
      <vt:lpstr>Benefits of New Process for Water Service and Water Meter Sizing </vt:lpstr>
      <vt:lpstr>CVWD Domestic Water System Pressure Zones</vt:lpstr>
      <vt:lpstr>CVWD Domestic Water System Sub-Pressure Zones</vt:lpstr>
      <vt:lpstr>Static Pressure</vt:lpstr>
      <vt:lpstr>Calculate Pressure Loss</vt:lpstr>
      <vt:lpstr>Water Service And Water Meter Sizing Criteria</vt:lpstr>
      <vt:lpstr>PowerPoint Presentation</vt:lpstr>
      <vt:lpstr>PowerPoint Presentation</vt:lpstr>
      <vt:lpstr>CVWD Pressure Zone Table </vt:lpstr>
      <vt:lpstr>Example 1</vt:lpstr>
      <vt:lpstr>Example 1</vt:lpstr>
      <vt:lpstr>Example 2</vt:lpstr>
      <vt:lpstr>Revised Meter Application Process</vt:lpstr>
      <vt:lpstr>PowerPoint Presentation</vt:lpstr>
      <vt:lpstr>PowerPoint Presentation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Grijalva, Lynn</dc:creator>
  <cp:lastModifiedBy>Ron Blymiller</cp:lastModifiedBy>
  <cp:revision>319</cp:revision>
  <cp:lastPrinted>2016-04-12T23:27:46Z</cp:lastPrinted>
  <dcterms:created xsi:type="dcterms:W3CDTF">2014-08-26T11:33:58Z</dcterms:created>
  <dcterms:modified xsi:type="dcterms:W3CDTF">2016-04-13T19:05:58Z</dcterms:modified>
</cp:coreProperties>
</file>